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2"/>
  </p:notesMasterIdLst>
  <p:handoutMasterIdLst>
    <p:handoutMasterId r:id="rId23"/>
  </p:handoutMasterIdLst>
  <p:sldIdLst>
    <p:sldId id="754" r:id="rId2"/>
    <p:sldId id="416" r:id="rId3"/>
    <p:sldId id="684" r:id="rId4"/>
    <p:sldId id="685" r:id="rId5"/>
    <p:sldId id="686" r:id="rId6"/>
    <p:sldId id="687" r:id="rId7"/>
    <p:sldId id="688" r:id="rId8"/>
    <p:sldId id="689" r:id="rId9"/>
    <p:sldId id="700" r:id="rId10"/>
    <p:sldId id="690" r:id="rId11"/>
    <p:sldId id="691" r:id="rId12"/>
    <p:sldId id="692" r:id="rId13"/>
    <p:sldId id="693" r:id="rId14"/>
    <p:sldId id="701" r:id="rId15"/>
    <p:sldId id="695" r:id="rId16"/>
    <p:sldId id="702" r:id="rId17"/>
    <p:sldId id="703" r:id="rId18"/>
    <p:sldId id="705" r:id="rId19"/>
    <p:sldId id="698" r:id="rId20"/>
    <p:sldId id="70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2" pos="2880" userDrawn="1">
          <p15:clr>
            <a:srgbClr val="A4A3A4"/>
          </p15:clr>
        </p15:guide>
        <p15:guide id="3" orient="horz" pos="3929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pos="249" userDrawn="1">
          <p15:clr>
            <a:srgbClr val="A4A3A4"/>
          </p15:clr>
        </p15:guide>
        <p15:guide id="6" orient="horz" pos="4156" userDrawn="1">
          <p15:clr>
            <a:srgbClr val="A4A3A4"/>
          </p15:clr>
        </p15:guide>
        <p15:guide id="7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2AC"/>
    <a:srgbClr val="009E47"/>
    <a:srgbClr val="038ED3"/>
    <a:srgbClr val="8E8E8E"/>
    <a:srgbClr val="037CB9"/>
    <a:srgbClr val="FF4F4F"/>
    <a:srgbClr val="00448E"/>
    <a:srgbClr val="E1F7FF"/>
    <a:srgbClr val="D1F3FF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14" autoAdjust="0"/>
  </p:normalViewPr>
  <p:slideViewPr>
    <p:cSldViewPr>
      <p:cViewPr>
        <p:scale>
          <a:sx n="102" d="100"/>
          <a:sy n="102" d="100"/>
        </p:scale>
        <p:origin x="-84" y="-72"/>
      </p:cViewPr>
      <p:guideLst>
        <p:guide orient="horz" pos="3929"/>
        <p:guide orient="horz" pos="4156"/>
        <p:guide pos="2880"/>
        <p:guide pos="5511"/>
        <p:guide pos="249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rgbClr val="0052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52AC"/>
              </a:solidFill>
              <a:ln w="12700">
                <a:solidFill>
                  <a:srgbClr val="0052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005979073243703E-2"/>
                  <c:y val="4.7609498031496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110612855007474E-2"/>
                  <c:y val="4.135949803149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42683120887915915"/>
                  <c:y val="-6.4890501968503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52A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2003 г. </c:v>
                </c:pt>
                <c:pt idx="1">
                  <c:v>2010 г. </c:v>
                </c:pt>
                <c:pt idx="2">
                  <c:v>На 01.12.2016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5300</c:v>
                </c:pt>
                <c:pt idx="1">
                  <c:v>7158</c:v>
                </c:pt>
                <c:pt idx="2">
                  <c:v>10425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143872"/>
        <c:axId val="126757120"/>
      </c:lineChart>
      <c:catAx>
        <c:axId val="20014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757120"/>
        <c:crosses val="autoZero"/>
        <c:auto val="1"/>
        <c:lblAlgn val="ctr"/>
        <c:lblOffset val="100"/>
        <c:noMultiLvlLbl val="0"/>
      </c:catAx>
      <c:valAx>
        <c:axId val="12675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14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1.2234024363048044E-2"/>
                  <c:y val="-0.334374999999999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374978626581458"/>
                  <c:y val="4.0625000000000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292530453810056E-2"/>
                  <c:y val="-5.93749999999999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0.496</c:v>
                </c:pt>
                <c:pt idx="1">
                  <c:v>0.28100000000000003</c:v>
                </c:pt>
                <c:pt idx="2">
                  <c:v>0.14199999999999999</c:v>
                </c:pt>
                <c:pt idx="3">
                  <c:v>8.1000000000000003E-2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4680829235657653"/>
                  <c:y val="-5.93750000000001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5265548168581E-2"/>
                  <c:y val="6.25000000000000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292530453810056E-2"/>
                  <c:y val="-2.50000000000000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0.27400000000000002</c:v>
                </c:pt>
                <c:pt idx="1">
                  <c:v>0.44700000000000001</c:v>
                </c:pt>
                <c:pt idx="2">
                  <c:v>0.16600000000000001</c:v>
                </c:pt>
                <c:pt idx="3">
                  <c:v>0.111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9.4813688813622343E-2"/>
                  <c:y val="-9.06250000000000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351036544572052E-2"/>
                  <c:y val="1.2500000000000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5265548168581E-2"/>
                  <c:y val="-4.0625000000000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0.35699999999999998</c:v>
                </c:pt>
                <c:pt idx="1">
                  <c:v>0.29899999999999999</c:v>
                </c:pt>
                <c:pt idx="2">
                  <c:v>0.317</c:v>
                </c:pt>
                <c:pt idx="3">
                  <c:v>2.7E-2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7433484717343464"/>
                  <c:y val="-5.937500000000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58506090762025E-3"/>
                  <c:y val="1.8749999999999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585060907620111E-3"/>
                  <c:y val="-1.2500000000000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0.247</c:v>
                </c:pt>
                <c:pt idx="1">
                  <c:v>0.62</c:v>
                </c:pt>
                <c:pt idx="2">
                  <c:v>6.9000000000000006E-2</c:v>
                </c:pt>
                <c:pt idx="3">
                  <c:v>6.4000000000000001E-2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2234024363048045"/>
                  <c:y val="-6.56249999999999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292530453810056E-2"/>
                  <c:y val="9.37499999999999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292530453810056E-2"/>
                  <c:y val="-5.93749999999999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0.32300000000000001</c:v>
                </c:pt>
                <c:pt idx="1">
                  <c:v>0.42799999999999999</c:v>
                </c:pt>
                <c:pt idx="2">
                  <c:v>0.20200000000000001</c:v>
                </c:pt>
                <c:pt idx="3">
                  <c:v>8.1000000000000003E-2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3.0585060907620111E-3"/>
                  <c:y val="-2.1874999999999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29253045381E-2"/>
                  <c:y val="-3.75000000000000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1994603542954189E-2"/>
                  <c:y val="-0.153125000000000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0.13</c:v>
                </c:pt>
                <c:pt idx="1">
                  <c:v>2.1999999999999999E-2</c:v>
                </c:pt>
                <c:pt idx="2">
                  <c:v>0.73899999999999999</c:v>
                </c:pt>
                <c:pt idx="3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8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9.4813688813622343E-2"/>
                  <c:y val="-9.06250000000000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351036544572052E-2"/>
                  <c:y val="1.2500000000000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5265548168581E-2"/>
                  <c:y val="-4.06250000000000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0.35299999999999998</c:v>
                </c:pt>
                <c:pt idx="1">
                  <c:v>0.379</c:v>
                </c:pt>
                <c:pt idx="2">
                  <c:v>0.16700000000000001</c:v>
                </c:pt>
                <c:pt idx="3">
                  <c:v>0.10100000000000001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13833833413278"/>
          <c:y val="0.13947915597649024"/>
          <c:w val="0.49616480619204767"/>
          <c:h val="0.777774545918568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448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</c:dPt>
          <c:dPt>
            <c:idx val="6"/>
            <c:bubble3D val="0"/>
            <c:spPr>
              <a:solidFill>
                <a:srgbClr val="7030A0"/>
              </a:solidFill>
              <a:ln w="19050"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dPt>
            <c:idx val="8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</c:dPt>
          <c:cat>
            <c:strRef>
              <c:f>Лист1!$A$2:$A$10</c:f>
              <c:strCache>
                <c:ptCount val="9"/>
                <c:pt idx="0">
                  <c:v>Нормотворчество и государственная политика</c:v>
                </c:pt>
                <c:pt idx="1">
                  <c:v>Типовые (инвариантные) полномочия</c:v>
                </c:pt>
                <c:pt idx="2">
                  <c:v>Организация и координация деятельности</c:v>
                </c:pt>
                <c:pt idx="3">
                  <c:v>Операционное управление подчинёнными силами и средствами</c:v>
                </c:pt>
                <c:pt idx="4">
                  <c:v>Разрешительные полномочия</c:v>
                </c:pt>
                <c:pt idx="5">
                  <c:v>Государственный контроль (надзор) в отношении неподчиненных субъектов и объектов</c:v>
                </c:pt>
                <c:pt idx="6">
                  <c:v>Нормирование</c:v>
                </c:pt>
                <c:pt idx="7">
                  <c:v>Государственный учет</c:v>
                </c:pt>
                <c:pt idx="8">
                  <c:v>Другие полномочия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2340</c:v>
                </c:pt>
                <c:pt idx="1">
                  <c:v>608</c:v>
                </c:pt>
                <c:pt idx="2">
                  <c:v>398</c:v>
                </c:pt>
                <c:pt idx="3">
                  <c:v>266</c:v>
                </c:pt>
                <c:pt idx="4">
                  <c:v>238</c:v>
                </c:pt>
                <c:pt idx="5">
                  <c:v>161</c:v>
                </c:pt>
                <c:pt idx="6">
                  <c:v>148</c:v>
                </c:pt>
                <c:pt idx="7">
                  <c:v>146</c:v>
                </c:pt>
                <c:pt idx="8">
                  <c:v>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5253231846865E-2"/>
          <c:y val="6.5416812882232514E-2"/>
          <c:w val="0.49616480619204767"/>
          <c:h val="0.777774545918568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448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</c:dPt>
          <c:dPt>
            <c:idx val="6"/>
            <c:bubble3D val="0"/>
            <c:spPr>
              <a:solidFill>
                <a:srgbClr val="7030A0"/>
              </a:solidFill>
              <a:ln w="19050"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dPt>
            <c:idx val="8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</c:dPt>
          <c:cat>
            <c:strRef>
              <c:f>Лист1!$A$2:$A$10</c:f>
              <c:strCache>
                <c:ptCount val="9"/>
                <c:pt idx="0">
                  <c:v>Нормотворчество и государственная политика</c:v>
                </c:pt>
                <c:pt idx="1">
                  <c:v>Типовые (инвариантные) полномочия</c:v>
                </c:pt>
                <c:pt idx="2">
                  <c:v>Организация и координация деятельности</c:v>
                </c:pt>
                <c:pt idx="3">
                  <c:v>Операционное управление подчинёнными силами и средствами</c:v>
                </c:pt>
                <c:pt idx="4">
                  <c:v>Разрешительные полномочия</c:v>
                </c:pt>
                <c:pt idx="5">
                  <c:v>Государственный контроль (надзор) в отношении неподчиненных субъектов и объектов</c:v>
                </c:pt>
                <c:pt idx="6">
                  <c:v>Нормирование</c:v>
                </c:pt>
                <c:pt idx="7">
                  <c:v>Государственный учет</c:v>
                </c:pt>
                <c:pt idx="8">
                  <c:v>Другие полномочия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587</c:v>
                </c:pt>
                <c:pt idx="1">
                  <c:v>509</c:v>
                </c:pt>
                <c:pt idx="2">
                  <c:v>225</c:v>
                </c:pt>
                <c:pt idx="3">
                  <c:v>434</c:v>
                </c:pt>
                <c:pt idx="4">
                  <c:v>315</c:v>
                </c:pt>
                <c:pt idx="5">
                  <c:v>404</c:v>
                </c:pt>
                <c:pt idx="6">
                  <c:v>76</c:v>
                </c:pt>
                <c:pt idx="7">
                  <c:v>157</c:v>
                </c:pt>
                <c:pt idx="8">
                  <c:v>457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5253231846865E-2"/>
          <c:y val="6.5416812882232514E-2"/>
          <c:w val="0.49616480619204767"/>
          <c:h val="0.777774545918568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448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</c:dPt>
          <c:dPt>
            <c:idx val="6"/>
            <c:bubble3D val="0"/>
            <c:spPr>
              <a:solidFill>
                <a:srgbClr val="7030A0"/>
              </a:solidFill>
              <a:ln w="19050"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bg1">
                  <a:lumMod val="65000"/>
                </a:schemeClr>
              </a:solidFill>
              <a:ln w="19050">
                <a:noFill/>
              </a:ln>
              <a:effectLst/>
            </c:spPr>
          </c:dPt>
          <c:dPt>
            <c:idx val="8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</c:dPt>
          <c:cat>
            <c:strRef>
              <c:f>Лист1!$A$2:$A$10</c:f>
              <c:strCache>
                <c:ptCount val="9"/>
                <c:pt idx="0">
                  <c:v>Нормотворчество и государственная политика</c:v>
                </c:pt>
                <c:pt idx="1">
                  <c:v>Типовые (инвариантные) полномочия</c:v>
                </c:pt>
                <c:pt idx="2">
                  <c:v>Организация и координация деятельности</c:v>
                </c:pt>
                <c:pt idx="3">
                  <c:v>Операционное управление подчинёнными силами и средствами</c:v>
                </c:pt>
                <c:pt idx="4">
                  <c:v>Разрешительные полномочия</c:v>
                </c:pt>
                <c:pt idx="5">
                  <c:v>Государственный контроль (надзор) в отношении неподчиненных субъектов и объектов</c:v>
                </c:pt>
                <c:pt idx="6">
                  <c:v>Нормирование</c:v>
                </c:pt>
                <c:pt idx="7">
                  <c:v>Государственный учет</c:v>
                </c:pt>
                <c:pt idx="8">
                  <c:v>Другие полномочия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95</c:v>
                </c:pt>
                <c:pt idx="1">
                  <c:v>540</c:v>
                </c:pt>
                <c:pt idx="2">
                  <c:v>114</c:v>
                </c:pt>
                <c:pt idx="3">
                  <c:v>161</c:v>
                </c:pt>
                <c:pt idx="4">
                  <c:v>149</c:v>
                </c:pt>
                <c:pt idx="5">
                  <c:v>45</c:v>
                </c:pt>
                <c:pt idx="6">
                  <c:v>37</c:v>
                </c:pt>
                <c:pt idx="7">
                  <c:v>69</c:v>
                </c:pt>
                <c:pt idx="8">
                  <c:v>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2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99934687649465"/>
          <c:y val="7.720201771653544E-2"/>
          <c:w val="0.5164749922574039"/>
          <c:h val="0.527703494094488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38ED3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38ED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нормотворчество и госполтика (30 %)  + организация и координация (8%)</c:v>
                </c:pt>
                <c:pt idx="1">
                  <c:v>регулирующие полномочия (контроль-надзор, разрешения, учет) </c:v>
                </c:pt>
                <c:pt idx="2">
                  <c:v>операционное управление подчинёнными силами и средствами</c:v>
                </c:pt>
                <c:pt idx="3">
                  <c:v>типовые </c:v>
                </c:pt>
                <c:pt idx="4">
                  <c:v>специфические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0.38</c:v>
                </c:pt>
                <c:pt idx="1">
                  <c:v>0.17</c:v>
                </c:pt>
                <c:pt idx="2">
                  <c:v>0.09</c:v>
                </c:pt>
                <c:pt idx="3">
                  <c:v>0.16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05070569609431E-5"/>
          <c:y val="0.6338718011811022"/>
          <c:w val="0.99996194929430393"/>
          <c:h val="0.244253198818897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21834458279818"/>
          <c:y val="4.5668792062846776E-2"/>
          <c:w val="0.53661152927709566"/>
          <c:h val="0.89238885697685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Министерство</c:v>
                </c:pt>
              </c:strCache>
            </c:strRef>
          </c:tx>
          <c:spPr>
            <a:solidFill>
              <a:srgbClr val="0052A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052A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ИКТ-полномочия</c:v>
                </c:pt>
                <c:pt idx="1">
                  <c:v>Мониторинг в сфере ответственности</c:v>
                </c:pt>
                <c:pt idx="2">
                  <c:v>Нормирование</c:v>
                </c:pt>
                <c:pt idx="3">
                  <c:v>Государственный учет</c:v>
                </c:pt>
                <c:pt idx="4">
                  <c:v>Государственный контроль (надзор) в отношении неподчиненных субъектов и объектов</c:v>
                </c:pt>
                <c:pt idx="5">
                  <c:v>Разрешительные полномочия</c:v>
                </c:pt>
                <c:pt idx="6">
                  <c:v>Операционное управление подчинёнными силами и средствами</c:v>
                </c:pt>
                <c:pt idx="7">
                  <c:v>Организация и координация деятельности</c:v>
                </c:pt>
                <c:pt idx="8">
                  <c:v>Другие полномочия</c:v>
                </c:pt>
                <c:pt idx="9">
                  <c:v>Типовые (инвариантные) полномочия</c:v>
                </c:pt>
                <c:pt idx="10">
                  <c:v>Нормотворчество и государственная политика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11</c:v>
                </c:pt>
                <c:pt idx="6">
                  <c:v>13</c:v>
                </c:pt>
                <c:pt idx="7">
                  <c:v>19</c:v>
                </c:pt>
                <c:pt idx="8">
                  <c:v>24</c:v>
                </c:pt>
                <c:pt idx="9">
                  <c:v>29</c:v>
                </c:pt>
                <c:pt idx="10">
                  <c:v>111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Служба</c:v>
                </c:pt>
              </c:strCache>
            </c:strRef>
          </c:tx>
          <c:spPr>
            <a:solidFill>
              <a:srgbClr val="038ED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038ED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ИКТ-полномочия</c:v>
                </c:pt>
                <c:pt idx="1">
                  <c:v>Мониторинг в сфере ответственности</c:v>
                </c:pt>
                <c:pt idx="2">
                  <c:v>Нормирование</c:v>
                </c:pt>
                <c:pt idx="3">
                  <c:v>Государственный учет</c:v>
                </c:pt>
                <c:pt idx="4">
                  <c:v>Государственный контроль (надзор) в отношении неподчиненных субъектов и объектов</c:v>
                </c:pt>
                <c:pt idx="5">
                  <c:v>Разрешительные полномочия</c:v>
                </c:pt>
                <c:pt idx="6">
                  <c:v>Операционное управление подчинёнными силами и средствами</c:v>
                </c:pt>
                <c:pt idx="7">
                  <c:v>Организация и координация деятельности</c:v>
                </c:pt>
                <c:pt idx="8">
                  <c:v>Другие полномочия</c:v>
                </c:pt>
                <c:pt idx="9">
                  <c:v>Типовые (инвариантные) полномочия</c:v>
                </c:pt>
                <c:pt idx="10">
                  <c:v>Нормотворчество и государственная политика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14</c:v>
                </c:pt>
                <c:pt idx="5">
                  <c:v>11</c:v>
                </c:pt>
                <c:pt idx="6">
                  <c:v>15</c:v>
                </c:pt>
                <c:pt idx="7">
                  <c:v>8</c:v>
                </c:pt>
                <c:pt idx="8">
                  <c:v>10</c:v>
                </c:pt>
                <c:pt idx="9">
                  <c:v>18</c:v>
                </c:pt>
                <c:pt idx="1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Агентство</c:v>
                </c:pt>
              </c:strCache>
            </c:strRef>
          </c:tx>
          <c:spPr>
            <a:solidFill>
              <a:srgbClr val="FF4F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4F4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ИКТ-полномочия</c:v>
                </c:pt>
                <c:pt idx="1">
                  <c:v>Мониторинг в сфере ответственности</c:v>
                </c:pt>
                <c:pt idx="2">
                  <c:v>Нормирование</c:v>
                </c:pt>
                <c:pt idx="3">
                  <c:v>Государственный учет</c:v>
                </c:pt>
                <c:pt idx="4">
                  <c:v>Государственный контроль (надзор) в отношении неподчиненных субъектов и объектов</c:v>
                </c:pt>
                <c:pt idx="5">
                  <c:v>Разрешительные полномочия</c:v>
                </c:pt>
                <c:pt idx="6">
                  <c:v>Операционное управление подчинёнными силами и средствами</c:v>
                </c:pt>
                <c:pt idx="7">
                  <c:v>Организация и координация деятельности</c:v>
                </c:pt>
                <c:pt idx="8">
                  <c:v>Другие полномочия</c:v>
                </c:pt>
                <c:pt idx="9">
                  <c:v>Типовые (инвариантные) полномочия</c:v>
                </c:pt>
                <c:pt idx="10">
                  <c:v>Нормотворчество и государственная политика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6">
                  <c:v>7</c:v>
                </c:pt>
                <c:pt idx="7">
                  <c:v>5</c:v>
                </c:pt>
                <c:pt idx="8">
                  <c:v>14</c:v>
                </c:pt>
                <c:pt idx="9">
                  <c:v>23</c:v>
                </c:pt>
                <c:pt idx="10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1"/>
        <c:axId val="141799424"/>
        <c:axId val="180332224"/>
      </c:barChart>
      <c:catAx>
        <c:axId val="141799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332224"/>
        <c:crosses val="autoZero"/>
        <c:auto val="1"/>
        <c:lblAlgn val="ctr"/>
        <c:lblOffset val="100"/>
        <c:noMultiLvlLbl val="0"/>
      </c:catAx>
      <c:valAx>
        <c:axId val="180332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79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255362969887101"/>
          <c:y val="0.36490711982082508"/>
          <c:w val="0.16950639707667578"/>
          <c:h val="0.18522338097699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09148437058905"/>
          <c:y val="3.209412192825712E-2"/>
          <c:w val="0.71356848328327815"/>
          <c:h val="0.88414963901579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52A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52A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ФСБ России</c:v>
                </c:pt>
                <c:pt idx="1">
                  <c:v>МЧС России</c:v>
                </c:pt>
                <c:pt idx="2">
                  <c:v>Росгвардия</c:v>
                </c:pt>
                <c:pt idx="3">
                  <c:v>Минобороны России</c:v>
                </c:pt>
                <c:pt idx="4">
                  <c:v>Минпромторг России</c:v>
                </c:pt>
                <c:pt idx="5">
                  <c:v>Минстрой России</c:v>
                </c:pt>
                <c:pt idx="6">
                  <c:v>Минфин России</c:v>
                </c:pt>
                <c:pt idx="7">
                  <c:v>ФТС России</c:v>
                </c:pt>
                <c:pt idx="8">
                  <c:v>Минприроды России</c:v>
                </c:pt>
                <c:pt idx="9">
                  <c:v>Минтруд России</c:v>
                </c:pt>
                <c:pt idx="10">
                  <c:v>Минтранс России</c:v>
                </c:pt>
                <c:pt idx="11">
                  <c:v>МВД России</c:v>
                </c:pt>
                <c:pt idx="12">
                  <c:v>Минздрав России</c:v>
                </c:pt>
                <c:pt idx="13">
                  <c:v>Минэкономразвития России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215</c:v>
                </c:pt>
                <c:pt idx="1">
                  <c:v>221</c:v>
                </c:pt>
                <c:pt idx="2">
                  <c:v>241</c:v>
                </c:pt>
                <c:pt idx="3">
                  <c:v>244</c:v>
                </c:pt>
                <c:pt idx="4">
                  <c:v>252</c:v>
                </c:pt>
                <c:pt idx="5">
                  <c:v>275</c:v>
                </c:pt>
                <c:pt idx="6">
                  <c:v>279</c:v>
                </c:pt>
                <c:pt idx="7">
                  <c:v>289</c:v>
                </c:pt>
                <c:pt idx="8">
                  <c:v>313</c:v>
                </c:pt>
                <c:pt idx="9">
                  <c:v>344</c:v>
                </c:pt>
                <c:pt idx="10">
                  <c:v>359</c:v>
                </c:pt>
                <c:pt idx="11">
                  <c:v>400</c:v>
                </c:pt>
                <c:pt idx="12">
                  <c:v>415</c:v>
                </c:pt>
                <c:pt idx="13">
                  <c:v>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214334976"/>
        <c:axId val="126761728"/>
      </c:barChart>
      <c:catAx>
        <c:axId val="214334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761728"/>
        <c:crosses val="autoZero"/>
        <c:auto val="1"/>
        <c:lblAlgn val="ctr"/>
        <c:lblOffset val="100"/>
        <c:noMultiLvlLbl val="0"/>
      </c:catAx>
      <c:valAx>
        <c:axId val="126761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33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647087841396189E-2"/>
          <c:y val="3.2905461120652742E-2"/>
          <c:w val="0.49666150983321955"/>
          <c:h val="0.856019424029275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236281061231563E-3"/>
                  <c:y val="-1.82397773639234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236281061231563E-3"/>
                  <c:y val="1.0422729922241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52A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Положение о ФОИВ</c:v>
                </c:pt>
                <c:pt idx="1">
                  <c:v>Акт Правительства РФ (кроме положений о ведомствах)</c:v>
                </c:pt>
                <c:pt idx="2">
                  <c:v>Законодательный акт РФ</c:v>
                </c:pt>
                <c:pt idx="3">
                  <c:v>Ведомственный акт</c:v>
                </c:pt>
                <c:pt idx="4">
                  <c:v>Акт Президента РФ (кроме положений о ведомствах)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7893</c:v>
                </c:pt>
                <c:pt idx="1">
                  <c:v>1536</c:v>
                </c:pt>
                <c:pt idx="2">
                  <c:v>804</c:v>
                </c:pt>
                <c:pt idx="3">
                  <c:v>130</c:v>
                </c:pt>
                <c:pt idx="4">
                  <c:v>62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579063827598918"/>
          <c:y val="0.25013505436951416"/>
          <c:w val="0.30513847740564137"/>
          <c:h val="0.51796966862489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09148437058905"/>
          <c:y val="3.209412192825712E-2"/>
          <c:w val="0.70184971930329643"/>
          <c:h val="0.88414963901579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52A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52A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Управделами </c:v>
                </c:pt>
                <c:pt idx="1">
                  <c:v>ФОМС</c:v>
                </c:pt>
                <c:pt idx="2">
                  <c:v>Росводресурсы</c:v>
                </c:pt>
                <c:pt idx="3">
                  <c:v>Минкомсвязь России</c:v>
                </c:pt>
                <c:pt idx="4">
                  <c:v>Минвостокразвития России</c:v>
                </c:pt>
                <c:pt idx="5">
                  <c:v>Роспечать</c:v>
                </c:pt>
                <c:pt idx="6">
                  <c:v>Минпромторг России</c:v>
                </c:pt>
                <c:pt idx="7">
                  <c:v>Росрезерв</c:v>
                </c:pt>
                <c:pt idx="8">
                  <c:v>СВР России</c:v>
                </c:pt>
                <c:pt idx="9">
                  <c:v>Минэнерго России</c:v>
                </c:pt>
                <c:pt idx="10">
                  <c:v>Казначейство России</c:v>
                </c:pt>
                <c:pt idx="11">
                  <c:v>Росгидромет</c:v>
                </c:pt>
                <c:pt idx="12">
                  <c:v>Роспотребнадзор</c:v>
                </c:pt>
                <c:pt idx="13">
                  <c:v>Минфин России</c:v>
                </c:pt>
                <c:pt idx="14">
                  <c:v>ФСС</c:v>
                </c:pt>
                <c:pt idx="15">
                  <c:v>ФНС России</c:v>
                </c:pt>
                <c:pt idx="16">
                  <c:v>ПФР</c:v>
                </c:pt>
              </c:strCache>
            </c:strRef>
          </c:cat>
          <c:val>
            <c:numRef>
              <c:f>Лист1!$B$2:$B$18</c:f>
              <c:numCache>
                <c:formatCode>0.0%</c:formatCode>
                <c:ptCount val="17"/>
                <c:pt idx="0">
                  <c:v>0.36280000000000001</c:v>
                </c:pt>
                <c:pt idx="1">
                  <c:v>0.36840000000000001</c:v>
                </c:pt>
                <c:pt idx="2">
                  <c:v>0.375</c:v>
                </c:pt>
                <c:pt idx="3">
                  <c:v>0.39489999999999997</c:v>
                </c:pt>
                <c:pt idx="4">
                  <c:v>0.40350000000000003</c:v>
                </c:pt>
                <c:pt idx="5">
                  <c:v>0.40910000000000002</c:v>
                </c:pt>
                <c:pt idx="6">
                  <c:v>0.42859999999999998</c:v>
                </c:pt>
                <c:pt idx="7">
                  <c:v>0.42859999999999998</c:v>
                </c:pt>
                <c:pt idx="8">
                  <c:v>0.44</c:v>
                </c:pt>
                <c:pt idx="9">
                  <c:v>0.46579999999999999</c:v>
                </c:pt>
                <c:pt idx="10">
                  <c:v>0.46810000000000002</c:v>
                </c:pt>
                <c:pt idx="11">
                  <c:v>0.47760000000000002</c:v>
                </c:pt>
                <c:pt idx="12">
                  <c:v>0.51190000000000002</c:v>
                </c:pt>
                <c:pt idx="13">
                  <c:v>0.57350000000000001</c:v>
                </c:pt>
                <c:pt idx="14">
                  <c:v>0.59419999999999995</c:v>
                </c:pt>
                <c:pt idx="15">
                  <c:v>0.75629999999999997</c:v>
                </c:pt>
                <c:pt idx="16">
                  <c:v>0.9194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223816704"/>
        <c:axId val="126792768"/>
      </c:barChart>
      <c:catAx>
        <c:axId val="223816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792768"/>
        <c:crosses val="autoZero"/>
        <c:auto val="1"/>
        <c:lblAlgn val="ctr"/>
        <c:lblOffset val="100"/>
        <c:noMultiLvlLbl val="0"/>
      </c:catAx>
      <c:valAx>
        <c:axId val="126792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1270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381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8070578004896"/>
          <c:y val="6.5416812882232514E-2"/>
          <c:w val="0.49616480619204767"/>
          <c:h val="0.777774545918568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38ED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полномочия ведомства</c:v>
                </c:pt>
                <c:pt idx="1">
                  <c:v>права ведомства</c:v>
                </c:pt>
                <c:pt idx="2">
                  <c:v>компетенция руководителя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0.88</c:v>
                </c:pt>
                <c:pt idx="1">
                  <c:v>7.0000000000000007E-2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826665568514185"/>
          <c:y val="0.35020276267665496"/>
          <c:w val="0.24314724117918596"/>
          <c:h val="0.19737747589983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09148437058905"/>
          <c:y val="3.209412192825712E-2"/>
          <c:w val="0.70184971930329643"/>
          <c:h val="0.88414963901579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52A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52A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МВД России</c:v>
                </c:pt>
                <c:pt idx="1">
                  <c:v>ФСТЭК России</c:v>
                </c:pt>
                <c:pt idx="2">
                  <c:v>МЧС России</c:v>
                </c:pt>
                <c:pt idx="3">
                  <c:v>Минобороны России</c:v>
                </c:pt>
                <c:pt idx="4">
                  <c:v>ГУСП</c:v>
                </c:pt>
                <c:pt idx="5">
                  <c:v>ФСБ России</c:v>
                </c:pt>
                <c:pt idx="6">
                  <c:v>ФСО России</c:v>
                </c:pt>
                <c:pt idx="7">
                  <c:v>ФССП России</c:v>
                </c:pt>
                <c:pt idx="8">
                  <c:v>ФСИН России</c:v>
                </c:pt>
                <c:pt idx="9">
                  <c:v>Россотрудничество</c:v>
                </c:pt>
                <c:pt idx="10">
                  <c:v>ГФС России</c:v>
                </c:pt>
                <c:pt idx="11">
                  <c:v>Росгвардия</c:v>
                </c:pt>
                <c:pt idx="12">
                  <c:v>Спецстрой России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0.1125</c:v>
                </c:pt>
                <c:pt idx="1">
                  <c:v>0.1298</c:v>
                </c:pt>
                <c:pt idx="2">
                  <c:v>0.13569999999999999</c:v>
                </c:pt>
                <c:pt idx="3">
                  <c:v>0.2049</c:v>
                </c:pt>
                <c:pt idx="4">
                  <c:v>0.20830000000000001</c:v>
                </c:pt>
                <c:pt idx="5">
                  <c:v>0.23719999999999999</c:v>
                </c:pt>
                <c:pt idx="6">
                  <c:v>0.28489999999999999</c:v>
                </c:pt>
                <c:pt idx="7">
                  <c:v>0.3276</c:v>
                </c:pt>
                <c:pt idx="8">
                  <c:v>0.33329999999999999</c:v>
                </c:pt>
                <c:pt idx="9">
                  <c:v>0.3488</c:v>
                </c:pt>
                <c:pt idx="10">
                  <c:v>0.36</c:v>
                </c:pt>
                <c:pt idx="11">
                  <c:v>0.36099999999999999</c:v>
                </c:pt>
                <c:pt idx="12">
                  <c:v>0.41770000000000002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228864000"/>
        <c:axId val="128273792"/>
      </c:barChart>
      <c:catAx>
        <c:axId val="228864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73792"/>
        <c:crosses val="autoZero"/>
        <c:auto val="1"/>
        <c:lblAlgn val="ctr"/>
        <c:lblOffset val="100"/>
        <c:noMultiLvlLbl val="0"/>
      </c:catAx>
      <c:valAx>
        <c:axId val="128273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1270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886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09148437058905"/>
          <c:y val="3.209412192825712E-2"/>
          <c:w val="0.70184971930329643"/>
          <c:h val="0.88414963901579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52A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52A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Минсельхоз России</c:v>
                </c:pt>
                <c:pt idx="1">
                  <c:v>Росрыболовство</c:v>
                </c:pt>
                <c:pt idx="2">
                  <c:v>Росгвардия</c:v>
                </c:pt>
                <c:pt idx="3">
                  <c:v>ФНС России</c:v>
                </c:pt>
                <c:pt idx="4">
                  <c:v>ФТС России</c:v>
                </c:pt>
                <c:pt idx="5">
                  <c:v>ПФР</c:v>
                </c:pt>
                <c:pt idx="6">
                  <c:v>Росприроднадзор</c:v>
                </c:pt>
                <c:pt idx="7">
                  <c:v>Росавиация</c:v>
                </c:pt>
                <c:pt idx="8">
                  <c:v>МВД России</c:v>
                </c:pt>
                <c:pt idx="9">
                  <c:v>ФАС России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26</c:v>
                </c:pt>
                <c:pt idx="1">
                  <c:v>28</c:v>
                </c:pt>
                <c:pt idx="2">
                  <c:v>29</c:v>
                </c:pt>
                <c:pt idx="3">
                  <c:v>34</c:v>
                </c:pt>
                <c:pt idx="4">
                  <c:v>34</c:v>
                </c:pt>
                <c:pt idx="5">
                  <c:v>40</c:v>
                </c:pt>
                <c:pt idx="6">
                  <c:v>42</c:v>
                </c:pt>
                <c:pt idx="7">
                  <c:v>50</c:v>
                </c:pt>
                <c:pt idx="8">
                  <c:v>52</c:v>
                </c:pt>
                <c:pt idx="9">
                  <c:v>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2"/>
        <c:axId val="231953408"/>
        <c:axId val="128277824"/>
      </c:barChart>
      <c:catAx>
        <c:axId val="231953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277824"/>
        <c:crosses val="autoZero"/>
        <c:auto val="1"/>
        <c:lblAlgn val="ctr"/>
        <c:lblOffset val="100"/>
        <c:noMultiLvlLbl val="0"/>
      </c:catAx>
      <c:valAx>
        <c:axId val="128277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95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5910324601419"/>
          <c:y val="5.2202017716535425E-2"/>
          <c:w val="0.43083682171606752"/>
          <c:h val="0.440203494094488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0052AC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9E4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FF4F4F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rgbClr val="8E8E8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6.1170121815240223E-2"/>
                  <c:y val="-0.184375000000000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52AC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292530453810056E-2"/>
                  <c:y val="9.37499999999999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9E4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292530453809943E-2"/>
                  <c:y val="-1.8749999999999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92530453810056E-2"/>
                  <c:y val="-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FF4F4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8E8E8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Министерство</c:v>
                </c:pt>
                <c:pt idx="1">
                  <c:v>Служба</c:v>
                </c:pt>
                <c:pt idx="2">
                  <c:v>Агентство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0.75900000000000001</c:v>
                </c:pt>
                <c:pt idx="1">
                  <c:v>0.19</c:v>
                </c:pt>
                <c:pt idx="2">
                  <c:v>3.1E-2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6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20769038477935"/>
          <c:y val="0.14060285433070868"/>
          <c:w val="0.28297322434455252"/>
          <c:h val="0.30941929133858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0.58432</cdr:x>
      <cdr:y>0.36935</cdr:y>
    </cdr:from>
    <cdr:to>
      <cdr:x>0.69576</cdr:x>
      <cdr:y>0.42845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08624" y="1800200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(1,3 %)</a:t>
          </a:r>
        </a:p>
      </cdr:txBody>
    </cdr:sp>
  </cdr:relSizeAnchor>
  <cdr:relSizeAnchor xmlns:cdr="http://schemas.openxmlformats.org/drawingml/2006/chartDrawing">
    <cdr:from>
      <cdr:x>0.03573</cdr:x>
      <cdr:y>0.81257</cdr:y>
    </cdr:from>
    <cdr:to>
      <cdr:x>0.14716</cdr:x>
      <cdr:y>0.87167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0112" y="3960440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(75,7 %)</a:t>
          </a:r>
        </a:p>
      </cdr:txBody>
    </cdr:sp>
  </cdr:relSizeAnchor>
  <cdr:relSizeAnchor xmlns:cdr="http://schemas.openxmlformats.org/drawingml/2006/chartDrawing">
    <cdr:from>
      <cdr:x>0.57085</cdr:x>
      <cdr:y>0.25116</cdr:y>
    </cdr:from>
    <cdr:to>
      <cdr:x>0.68229</cdr:x>
      <cdr:y>0.31025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95440" y="1224136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(7,7 %)</a:t>
          </a:r>
        </a:p>
      </cdr:txBody>
    </cdr:sp>
  </cdr:relSizeAnchor>
  <cdr:relSizeAnchor xmlns:cdr="http://schemas.openxmlformats.org/drawingml/2006/chartDrawing">
    <cdr:from>
      <cdr:x>0.53289</cdr:x>
      <cdr:y>0.48754</cdr:y>
    </cdr:from>
    <cdr:to>
      <cdr:x>0.64433</cdr:x>
      <cdr:y>0.54664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76576" y="2376264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(0,6)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5238CE-0477-49FC-B4E0-CB4AEB52BE4B}" type="datetimeFigureOut">
              <a:rPr lang="ru-RU"/>
              <a:pPr>
                <a:defRPr/>
              </a:pPr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01504C-C451-4587-B700-D5A03524E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9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C05F505-FAE2-4358-BFD1-88B38C272B8B}" type="datetimeFigureOut">
              <a:rPr lang="ru-RU"/>
              <a:pPr>
                <a:defRPr/>
              </a:pPr>
              <a:t>09.12.2016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ED2226-2012-4460-A582-2E27BC15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46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9E1D22-7318-4DD9-96F7-A48F66E1AA35}" type="slidenum">
              <a:rPr lang="ru-RU">
                <a:latin typeface="Calibri" pitchFamily="34" charset="0"/>
              </a:rPr>
              <a:pPr eaLnBrk="1" hangingPunct="1"/>
              <a:t>1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37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10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45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11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47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12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017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13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33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14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400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15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15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16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58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17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22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18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5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19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1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2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13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20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45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3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6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4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32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5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95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6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23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7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785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8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94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dirty="0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9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6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134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528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3509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115888"/>
            <a:ext cx="920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0" y="6484938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2016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45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2016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6574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64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374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912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16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80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928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391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495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662A8-41E0-48E3-9556-F47BCF718A35}" type="datetimeFigureOut">
              <a:rPr lang="uk-UA" smtClean="0"/>
              <a:t>09.12.2016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84C0-E3CF-4AB1-AD59-B254515114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27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6"/>
          <p:cNvSpPr txBox="1">
            <a:spLocks/>
          </p:cNvSpPr>
          <p:nvPr/>
        </p:nvSpPr>
        <p:spPr bwMode="auto">
          <a:xfrm>
            <a:off x="0" y="2780928"/>
            <a:ext cx="9144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uk-UA" sz="2400" b="1" dirty="0">
                <a:solidFill>
                  <a:srgbClr val="00448E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rgbClr val="00448E"/>
                </a:solidFill>
                <a:latin typeface="+mn-lt"/>
              </a:rPr>
              <a:t>Подготовка предложений по созданию и </a:t>
            </a:r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развитию</a:t>
            </a:r>
          </a:p>
          <a:p>
            <a:pPr algn="ctr"/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единого </a:t>
            </a:r>
            <a:r>
              <a:rPr lang="ru-RU" sz="2400" b="1" dirty="0">
                <a:solidFill>
                  <a:srgbClr val="00448E"/>
                </a:solidFill>
                <a:latin typeface="+mn-lt"/>
              </a:rPr>
              <a:t>государственного реестра </a:t>
            </a:r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полномочий</a:t>
            </a:r>
          </a:p>
          <a:p>
            <a:pPr algn="ctr"/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(функций</a:t>
            </a:r>
            <a:r>
              <a:rPr lang="ru-RU" sz="2400" b="1" dirty="0">
                <a:solidFill>
                  <a:srgbClr val="00448E"/>
                </a:solidFill>
                <a:latin typeface="+mn-lt"/>
              </a:rPr>
              <a:t>) </a:t>
            </a:r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с </a:t>
            </a:r>
            <a:r>
              <a:rPr lang="ru-RU" sz="2400" b="1" dirty="0">
                <a:solidFill>
                  <a:srgbClr val="00448E"/>
                </a:solidFill>
                <a:latin typeface="+mn-lt"/>
              </a:rPr>
              <a:t>подробным инструментарием по анализу </a:t>
            </a:r>
            <a:endParaRPr lang="ru-RU" sz="2400" b="1" dirty="0" smtClean="0">
              <a:solidFill>
                <a:srgbClr val="00448E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и </a:t>
            </a:r>
            <a:r>
              <a:rPr lang="ru-RU" sz="2400" b="1" dirty="0">
                <a:solidFill>
                  <a:srgbClr val="00448E"/>
                </a:solidFill>
                <a:latin typeface="+mn-lt"/>
              </a:rPr>
              <a:t>систематизации полномочий (функций) федеральных </a:t>
            </a:r>
            <a:endParaRPr lang="ru-RU" sz="2400" b="1" dirty="0" smtClean="0">
              <a:solidFill>
                <a:srgbClr val="00448E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органов </a:t>
            </a:r>
            <a:r>
              <a:rPr lang="ru-RU" sz="2400" b="1" dirty="0">
                <a:solidFill>
                  <a:srgbClr val="00448E"/>
                </a:solidFill>
                <a:latin typeface="+mn-lt"/>
              </a:rPr>
              <a:t>исполнительной власти и органов исполнительной </a:t>
            </a:r>
            <a:endParaRPr lang="ru-RU" sz="2400" b="1" dirty="0" smtClean="0">
              <a:solidFill>
                <a:srgbClr val="00448E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власти </a:t>
            </a:r>
            <a:r>
              <a:rPr lang="ru-RU" sz="2400" b="1" dirty="0">
                <a:solidFill>
                  <a:srgbClr val="00448E"/>
                </a:solidFill>
                <a:latin typeface="+mn-lt"/>
              </a:rPr>
              <a:t>субъектов Российской </a:t>
            </a:r>
            <a:r>
              <a:rPr lang="ru-RU" sz="2400" b="1" dirty="0" smtClean="0">
                <a:solidFill>
                  <a:srgbClr val="00448E"/>
                </a:solidFill>
                <a:latin typeface="+mn-lt"/>
              </a:rPr>
              <a:t>Федерации</a:t>
            </a:r>
          </a:p>
          <a:p>
            <a:pPr algn="ctr"/>
            <a:r>
              <a:rPr lang="ru-RU" sz="1600" b="1" dirty="0" smtClean="0">
                <a:solidFill>
                  <a:srgbClr val="00448E"/>
                </a:solidFill>
                <a:latin typeface="+mn-lt"/>
              </a:rPr>
              <a:t>(представление результатов проекта и составляющая часть учебно-методического комплекса)</a:t>
            </a:r>
            <a:endParaRPr lang="uk-UA" sz="1600" b="1" dirty="0">
              <a:solidFill>
                <a:srgbClr val="00448E"/>
              </a:solidFill>
              <a:latin typeface="+mn-lt"/>
            </a:endParaRPr>
          </a:p>
          <a:p>
            <a:pPr algn="ctr"/>
            <a:r>
              <a:rPr lang="ru-RU" sz="2400" b="1" dirty="0">
                <a:solidFill>
                  <a:srgbClr val="00448E"/>
                </a:solidFill>
                <a:latin typeface="+mn-lt"/>
              </a:rPr>
              <a:t> </a:t>
            </a:r>
            <a:endParaRPr lang="uk-UA" sz="2400" b="1" dirty="0">
              <a:solidFill>
                <a:srgbClr val="00448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32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Полномочия, инициируемые обращением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10</a:t>
            </a:fld>
            <a:endParaRPr kumimoji="0" lang="ru-RU" smtClean="0">
              <a:cs typeface="Arial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95289" y="1196752"/>
            <a:ext cx="8353424" cy="396000"/>
          </a:xfrm>
          <a:prstGeom prst="round2DiagRect">
            <a:avLst/>
          </a:prstGeom>
          <a:gradFill>
            <a:gsLst>
              <a:gs pos="0">
                <a:srgbClr val="037CB9"/>
              </a:gs>
              <a:gs pos="100000">
                <a:srgbClr val="038ED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ВСЕГО: 985</a:t>
            </a:r>
            <a:endParaRPr lang="uk-UA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99690587"/>
              </p:ext>
            </p:extLst>
          </p:nvPr>
        </p:nvGraphicFramePr>
        <p:xfrm>
          <a:off x="251520" y="1700808"/>
          <a:ext cx="8669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38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Сфера финансирования полномочий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11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48413"/>
              </p:ext>
            </p:extLst>
          </p:nvPr>
        </p:nvGraphicFramePr>
        <p:xfrm>
          <a:off x="395061" y="1196752"/>
          <a:ext cx="8353425" cy="50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294"/>
                <a:gridCol w="5616624"/>
                <a:gridCol w="768169"/>
                <a:gridCol w="768169"/>
                <a:gridCol w="768169"/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№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СФЕРА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КОД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ДОЛЯ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Национальная экономика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0400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3364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32,2%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Общегосударственные вопросы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0100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2158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20,7%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0300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1583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15,2%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Национальная оборона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0200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731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7,0%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Здравоохранение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0900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673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6,5%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Социальная политика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1000</a:t>
                      </a:r>
                      <a:endParaRPr lang="uk-UA" sz="13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607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5,8%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Образование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0700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349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3,4%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8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Охрана окружающей среды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0600</a:t>
                      </a:r>
                      <a:endParaRPr lang="uk-UA" sz="13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264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2,5%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Культура, кинематография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0800</a:t>
                      </a:r>
                      <a:endParaRPr lang="uk-UA" sz="13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179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1,7%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10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Физическая культура и спорт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1100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113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1,1%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11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Средства массовой информации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1200</a:t>
                      </a:r>
                      <a:endParaRPr lang="uk-UA" sz="13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69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0,7%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12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0500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46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0,4%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13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1400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11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0,1%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14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1300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0,1%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Корректная классификация затруднена</a:t>
                      </a:r>
                      <a:endParaRPr lang="uk-UA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н/д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272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2,6%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1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Распределение полномочий по видам органов власти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12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82235"/>
              </p:ext>
            </p:extLst>
          </p:nvPr>
        </p:nvGraphicFramePr>
        <p:xfrm>
          <a:off x="421883" y="2565112"/>
          <a:ext cx="8326830" cy="18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733"/>
                <a:gridCol w="4950193"/>
                <a:gridCol w="1603747"/>
                <a:gridCol w="1079157"/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ФОИВ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</a:t>
                      </a:r>
                      <a:endParaRPr lang="uk-U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Министерство</a:t>
                      </a:r>
                      <a:endParaRPr lang="uk-UA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5048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48,4%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Служба</a:t>
                      </a:r>
                      <a:endParaRPr lang="uk-UA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3167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30,4%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Агентство</a:t>
                      </a:r>
                      <a:endParaRPr lang="uk-UA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1625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15,6%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Госкорпорации</a:t>
                      </a:r>
                      <a:endParaRPr lang="uk-UA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357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3,4%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Государственные внебюджетные фонды ПФР</a:t>
                      </a:r>
                      <a:endParaRPr lang="uk-UA" sz="13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231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2,2%</a:t>
                      </a:r>
                      <a:endParaRPr lang="uk-UA" sz="13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Распределение типов полномочий по видам органов </a:t>
            </a:r>
            <a:r>
              <a:rPr lang="ru-RU" sz="1600" dirty="0" smtClean="0"/>
              <a:t>власти (1)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13</a:t>
            </a:fld>
            <a:endParaRPr kumimoji="0" lang="ru-RU" smtClean="0">
              <a:cs typeface="Arial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90081" y="1196752"/>
            <a:ext cx="4103887" cy="551878"/>
            <a:chOff x="1032612" y="2642492"/>
            <a:chExt cx="7068400" cy="55187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42988" y="2642492"/>
              <a:ext cx="7058024" cy="551878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32612" y="2672208"/>
              <a:ext cx="7058024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НОРМОТВОРЧЕСТВО </a:t>
              </a:r>
            </a:p>
            <a:p>
              <a:pPr algn="ctr"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И ГОСУДАРСТВЕННАЯ ПОЛИТИКА</a:t>
              </a:r>
              <a:endParaRPr lang="uk-UA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52218903"/>
              </p:ext>
            </p:extLst>
          </p:nvPr>
        </p:nvGraphicFramePr>
        <p:xfrm>
          <a:off x="251520" y="1706027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395288" y="3926745"/>
            <a:ext cx="4103887" cy="377402"/>
            <a:chOff x="1042988" y="2816968"/>
            <a:chExt cx="7068400" cy="37740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42988" y="2816968"/>
              <a:ext cx="7058025" cy="377402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53364" y="2842900"/>
              <a:ext cx="7058024" cy="322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ОРГАНИЗАЦИЯ И КООРДИНАЦИЯ ДЕЯТЕЛЬНОСТИ</a:t>
              </a:r>
              <a:endParaRPr lang="uk-UA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041781406"/>
              </p:ext>
            </p:extLst>
          </p:nvPr>
        </p:nvGraphicFramePr>
        <p:xfrm>
          <a:off x="250703" y="4261544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4638553" y="1196752"/>
            <a:ext cx="4103887" cy="551878"/>
            <a:chOff x="1032612" y="2642492"/>
            <a:chExt cx="7068400" cy="55187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042988" y="2642492"/>
              <a:ext cx="7058024" cy="551878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32612" y="2672209"/>
              <a:ext cx="7058024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ОПЕРАЦИОННОЕ УПРАВЛЕНИЕ </a:t>
              </a:r>
            </a:p>
            <a:p>
              <a:pPr algn="ctr"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ПОДЧИНЁННЫМИ СИЛАМИ И СРЕДСТВАМИ</a:t>
              </a:r>
              <a:endParaRPr lang="uk-UA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1078245552"/>
              </p:ext>
            </p:extLst>
          </p:nvPr>
        </p:nvGraphicFramePr>
        <p:xfrm>
          <a:off x="4499992" y="1706027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1" name="Группа 30"/>
          <p:cNvGrpSpPr/>
          <p:nvPr/>
        </p:nvGrpSpPr>
        <p:grpSpPr>
          <a:xfrm>
            <a:off x="4643760" y="3926745"/>
            <a:ext cx="4103887" cy="377402"/>
            <a:chOff x="1042988" y="2816968"/>
            <a:chExt cx="7068400" cy="37740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042988" y="2816968"/>
              <a:ext cx="7058025" cy="377402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53364" y="2842900"/>
              <a:ext cx="7058024" cy="322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ТИПОВЫЕ (ИНВАРИАНТНЫЕ) ПОЛНОМОЧИЯ</a:t>
              </a:r>
              <a:endParaRPr lang="uk-UA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762375942"/>
              </p:ext>
            </p:extLst>
          </p:nvPr>
        </p:nvGraphicFramePr>
        <p:xfrm>
          <a:off x="4499175" y="4261544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752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Распределение типов полномочий по видам органов власти (2)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14</a:t>
            </a:fld>
            <a:endParaRPr kumimoji="0" lang="ru-RU" smtClean="0">
              <a:cs typeface="Arial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90081" y="1196752"/>
            <a:ext cx="4103887" cy="582175"/>
            <a:chOff x="1032612" y="2642492"/>
            <a:chExt cx="7068400" cy="58217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042988" y="2642492"/>
              <a:ext cx="7058024" cy="551878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32612" y="2672208"/>
              <a:ext cx="7058024" cy="5524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300" b="1" spc="-4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ГОСУДАРСТВЕННЫЙ КОНТРОЛЬ (НАДЗОР) В ОТНОШЕНИИ НЕПОДЧИНЕННЫХ СУБЪЕКТОВ И ОБЪЕКТОВ</a:t>
              </a:r>
              <a:endParaRPr lang="uk-UA" sz="1300" b="1" spc="-4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029909363"/>
              </p:ext>
            </p:extLst>
          </p:nvPr>
        </p:nvGraphicFramePr>
        <p:xfrm>
          <a:off x="251520" y="1706027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395288" y="3926745"/>
            <a:ext cx="4103887" cy="377402"/>
            <a:chOff x="1042988" y="2816968"/>
            <a:chExt cx="7068400" cy="37740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42988" y="2816968"/>
              <a:ext cx="7058025" cy="377402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53364" y="2842900"/>
              <a:ext cx="7058024" cy="3241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РАЗРЕШИТЕЛЬНЫЕ ПОЛНОМОЧИЯ</a:t>
              </a:r>
              <a:endParaRPr lang="uk-UA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525188557"/>
              </p:ext>
            </p:extLst>
          </p:nvPr>
        </p:nvGraphicFramePr>
        <p:xfrm>
          <a:off x="250703" y="4261544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4638553" y="1196752"/>
            <a:ext cx="4103887" cy="582176"/>
            <a:chOff x="1032612" y="2642492"/>
            <a:chExt cx="7068400" cy="582176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042988" y="2642492"/>
              <a:ext cx="7058024" cy="551878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32612" y="2672209"/>
              <a:ext cx="7058024" cy="5524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УПРАВЛЕНИЕ РАЗВИТИЕМ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НАЦИОНАЛЬНОГО ИМУЩЕСТВА</a:t>
              </a:r>
              <a:endParaRPr lang="uk-UA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684137837"/>
              </p:ext>
            </p:extLst>
          </p:nvPr>
        </p:nvGraphicFramePr>
        <p:xfrm>
          <a:off x="4499992" y="1706027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1" name="Группа 30"/>
          <p:cNvGrpSpPr/>
          <p:nvPr/>
        </p:nvGrpSpPr>
        <p:grpSpPr>
          <a:xfrm>
            <a:off x="4643760" y="3926745"/>
            <a:ext cx="4103887" cy="377402"/>
            <a:chOff x="1042988" y="2816968"/>
            <a:chExt cx="7068400" cy="37740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042988" y="2816968"/>
              <a:ext cx="7058025" cy="377402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53364" y="2842900"/>
              <a:ext cx="7058024" cy="322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3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ГОСУДАРСТВЕННЫЙ УЧЕТ</a:t>
              </a:r>
              <a:endParaRPr lang="uk-UA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1052134841"/>
              </p:ext>
            </p:extLst>
          </p:nvPr>
        </p:nvGraphicFramePr>
        <p:xfrm>
          <a:off x="4499175" y="4261544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924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Полномочия по видам органов власти (1) Министерства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15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22794772"/>
              </p:ext>
            </p:extLst>
          </p:nvPr>
        </p:nvGraphicFramePr>
        <p:xfrm>
          <a:off x="36067" y="908720"/>
          <a:ext cx="8568630" cy="590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356738" y="1267490"/>
            <a:ext cx="8504190" cy="4638536"/>
            <a:chOff x="356738" y="1339200"/>
            <a:chExt cx="8504190" cy="463853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56738" y="5085184"/>
              <a:ext cx="1514391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CC9E5604-F632-4C7C-96D4-88B2C4865E79}" type="VALUE">
                <a:rPr lang="en-US" sz="1600" b="1">
                  <a:solidFill>
                    <a:srgbClr val="00448E"/>
                  </a:solidFill>
                  <a:latin typeface="+mn-lt"/>
                </a:rPr>
                <a:pPr algn="r"/>
                <a:t>2340</a:t>
              </a:fld>
              <a:r>
                <a:rPr lang="en-US" sz="1600" b="1" dirty="0"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(46.4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r"/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Нормотворчество </a:t>
              </a:r>
            </a:p>
            <a:p>
              <a:pPr algn="r"/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и государственная</a:t>
              </a:r>
            </a:p>
            <a:p>
              <a:pPr algn="r"/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политика</a:t>
              </a:r>
              <a:endParaRPr lang="uk-UA" sz="1200" i="1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95288" y="2001034"/>
              <a:ext cx="187679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fld id="{EA4303C8-AAEC-4DE0-9A87-F59B50C2884E}" type="VALUE">
                <a:rPr lang="en-US" sz="1600" b="1">
                  <a:solidFill>
                    <a:srgbClr val="00B0F0"/>
                  </a:solidFill>
                  <a:latin typeface="+mn-lt"/>
                </a:rPr>
                <a:pPr algn="r"/>
                <a:t>608</a:t>
              </a:fld>
              <a:r>
                <a:rPr lang="en-US" sz="1600" b="1" dirty="0"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(12.0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uk-UA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r"/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Типовые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(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инвариантные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)</a:t>
              </a:r>
            </a:p>
            <a:p>
              <a:pPr algn="r"/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полномочия</a:t>
              </a:r>
              <a:endParaRPr lang="uk-UA" sz="12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93689" y="1340768"/>
              <a:ext cx="31422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fld id="{F986A46B-A03F-4A72-9CEC-48B48679D5CB}" type="VALUE">
                <a:rPr lang="en-US" sz="1600" b="1">
                  <a:solidFill>
                    <a:srgbClr val="009E47"/>
                  </a:solidFill>
                  <a:latin typeface="+mn-lt"/>
                </a:rPr>
                <a:pPr algn="r"/>
                <a:t>398</a:t>
              </a:fld>
              <a:r>
                <a:rPr lang="en-US" sz="1600" b="1" dirty="0"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(7.9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Организация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и координация деятельности</a:t>
              </a:r>
              <a:endParaRPr lang="uk-UA" sz="12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39907" y="1876260"/>
              <a:ext cx="326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fld id="{B5213682-A10C-42D5-9BD6-F0C66FA99A01}" type="VALUE">
                <a:rPr lang="en-US" sz="1600" b="1">
                  <a:solidFill>
                    <a:schemeClr val="accent2"/>
                  </a:solidFill>
                  <a:latin typeface="+mn-lt"/>
                </a:rPr>
                <a:pPr/>
                <a:t>238</a:t>
              </a:fld>
              <a:r>
                <a:rPr lang="en-US" sz="1600" b="1" dirty="0">
                  <a:solidFill>
                    <a:srgbClr val="00B0F0"/>
                  </a:solidFill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(4.7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Разрешительные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полномочия</a:t>
              </a:r>
              <a:endParaRPr lang="uk-UA" sz="12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52000" y="4752000"/>
              <a:ext cx="203040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Государственный контроль (надзор) в отношении неподчиненных субъектов и объектов</a:t>
              </a:r>
              <a:endParaRPr lang="uk-UA" sz="12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924862" y="2946430"/>
              <a:ext cx="26788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fld id="{F1F8E55B-904F-46B2-9173-F814F6A26687}" type="VALUE">
                <a:rPr lang="en-US" sz="1600" b="1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pPr/>
                <a:t>146</a:t>
              </a:fld>
              <a:r>
                <a:rPr lang="en-US" sz="1600" b="1" dirty="0"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(2.9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Государственный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учет</a:t>
              </a:r>
              <a:endParaRPr lang="uk-UA" sz="12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87513" y="2574853"/>
              <a:ext cx="210987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fld id="{2BF9E0E6-5667-43B0-A01A-FD37FDF56C41}" type="VALUE">
                <a:rPr lang="en-US" sz="1600" b="1">
                  <a:solidFill>
                    <a:srgbClr val="7030A0"/>
                  </a:solidFill>
                  <a:latin typeface="+mn-lt"/>
                </a:rPr>
                <a:pPr/>
                <a:t>148</a:t>
              </a:fld>
              <a:r>
                <a:rPr lang="en-US" sz="1600" b="1" dirty="0"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(2.9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Нормирование</a:t>
              </a:r>
              <a:endParaRPr lang="uk-UA" sz="12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017538" y="1339200"/>
              <a:ext cx="470039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fld id="{000FE134-62D1-4645-AD2A-F3551B97106B}" type="VALUE">
                <a:rPr lang="en-US" sz="1600" b="1">
                  <a:solidFill>
                    <a:srgbClr val="FFC000"/>
                  </a:solidFill>
                  <a:latin typeface="+mn-lt"/>
                </a:rPr>
                <a:pPr/>
                <a:t>266</a:t>
              </a:fld>
              <a:r>
                <a:rPr lang="en-US" sz="1600" b="1" dirty="0">
                  <a:solidFill>
                    <a:srgbClr val="038ED3"/>
                  </a:solidFill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(5.3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Операционное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управление </a:t>
              </a: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подчинёнными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силами и средствами</a:t>
              </a:r>
              <a:endParaRPr lang="uk-UA" sz="12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505686" y="2780928"/>
              <a:ext cx="1656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>
              <a:off x="3383896" y="1664832"/>
              <a:ext cx="50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5400000">
              <a:off x="3743936" y="1664832"/>
              <a:ext cx="50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H="1">
              <a:off x="5057775" y="2228654"/>
              <a:ext cx="2988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Группа 14"/>
            <p:cNvGrpSpPr/>
            <p:nvPr/>
          </p:nvGrpSpPr>
          <p:grpSpPr>
            <a:xfrm>
              <a:off x="6058267" y="4077072"/>
              <a:ext cx="2533194" cy="352395"/>
              <a:chOff x="6058267" y="4300741"/>
              <a:chExt cx="2533194" cy="352395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6058267" y="4300741"/>
                <a:ext cx="25331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fld id="{52B96786-E7CE-48C9-991D-33AA0C53C711}" type="VALUE">
                  <a:rPr lang="en-US" sz="16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pPr/>
                  <a:t>743</a:t>
                </a:fld>
                <a:r>
                  <a:rPr 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 (14.7</a:t>
                </a:r>
                <a:r>
                  <a:rPr lang="en-US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%)</a:t>
                </a:r>
                <a:r>
                  <a:rPr lang="uk-UA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 </a:t>
                </a:r>
                <a:r>
                  <a:rPr lang="uk-UA" sz="1200" i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rPr>
                  <a:t>Другие</a:t>
                </a:r>
                <a:r>
                  <a:rPr lang="uk-UA" sz="1200" i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uk-UA" sz="1200" i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</a:rPr>
                  <a:t>полномочия</a:t>
                </a:r>
                <a:endParaRPr lang="uk-UA" sz="1200" dirty="0"/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 flipH="1">
                <a:off x="6058267" y="4653136"/>
                <a:ext cx="2412000" cy="0"/>
              </a:xfrm>
              <a:prstGeom prst="straightConnector1">
                <a:avLst/>
              </a:prstGeom>
              <a:ln w="15875">
                <a:solidFill>
                  <a:schemeClr val="bg1">
                    <a:lumMod val="75000"/>
                  </a:schemeClr>
                </a:solidFill>
                <a:prstDash val="sysDot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Прямая со стрелкой 24"/>
            <p:cNvCxnSpPr/>
            <p:nvPr/>
          </p:nvCxnSpPr>
          <p:spPr>
            <a:xfrm flipH="1">
              <a:off x="5888864" y="3284984"/>
              <a:ext cx="259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5724416" y="2924944"/>
              <a:ext cx="205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493689" y="5085184"/>
              <a:ext cx="1413831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7776978" y="2300564"/>
              <a:ext cx="10839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600" b="1" i="0" u="none" strike="noStrike" kern="1200" baseline="0">
                  <a:solidFill>
                    <a:srgbClr val="009E47"/>
                  </a:solidFill>
                  <a:latin typeface="+mn-lt"/>
                  <a:ea typeface="+mn-ea"/>
                  <a:cs typeface="+mn-cs"/>
                </a:defRPr>
              </a:pPr>
              <a:fld id="{A6576F9A-8C82-4056-A91D-F97D89E4D7C0}" type="VALUE">
                <a:rPr lang="en-US" b="1">
                  <a:solidFill>
                    <a:srgbClr val="FF0000"/>
                  </a:solidFill>
                </a:rPr>
                <a:pPr algn="ctr">
                  <a:defRPr sz="1600" b="1" i="0" u="none" strike="noStrike" kern="1200" baseline="0">
                    <a:solidFill>
                      <a:srgbClr val="009E47"/>
                    </a:solidFill>
                    <a:latin typeface="+mn-lt"/>
                    <a:ea typeface="+mn-ea"/>
                    <a:cs typeface="+mn-cs"/>
                  </a:defRPr>
                </a:pPr>
                <a:t>161</a:t>
              </a:fld>
              <a:r>
                <a:rPr lang="en-US" b="1" dirty="0">
                  <a:solidFill>
                    <a:srgbClr val="009E47"/>
                  </a:solidFill>
                </a:rPr>
                <a:t> </a:t>
              </a:r>
              <a:r>
                <a:rPr lang="en-US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(3.2%)</a:t>
              </a: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H="1">
              <a:off x="5328000" y="2484000"/>
              <a:ext cx="248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5400000" flipH="1">
              <a:off x="7091672" y="4086853"/>
              <a:ext cx="302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10800000" flipH="1">
              <a:off x="6644836" y="5612694"/>
              <a:ext cx="1980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91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Полномочия по видам органов власти (2) Службы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16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40173178"/>
              </p:ext>
            </p:extLst>
          </p:nvPr>
        </p:nvGraphicFramePr>
        <p:xfrm>
          <a:off x="1331962" y="1412776"/>
          <a:ext cx="8568630" cy="532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4644008" y="1303176"/>
            <a:ext cx="4721992" cy="577632"/>
            <a:chOff x="4427984" y="1196752"/>
            <a:chExt cx="4721992" cy="57763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449586" y="1196752"/>
              <a:ext cx="470039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chemeClr val="accent2"/>
                  </a:solidFill>
                  <a:latin typeface="+mn-lt"/>
                </a:rPr>
                <a:t>315</a:t>
              </a:r>
              <a:r>
                <a:rPr lang="en-US" sz="1600" b="1" dirty="0" smtClean="0">
                  <a:solidFill>
                    <a:srgbClr val="038ED3"/>
                  </a:solidFill>
                  <a:latin typeface="+mn-lt"/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10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0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Разрешительные</a:t>
              </a:r>
              <a:r>
                <a:rPr lang="uk-UA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полномочия</a:t>
              </a:r>
              <a:endParaRPr lang="uk-UA" sz="1200" dirty="0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 rot="5400000">
              <a:off x="4175984" y="1522384"/>
              <a:ext cx="50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Прямоугольник 32"/>
          <p:cNvSpPr/>
          <p:nvPr/>
        </p:nvSpPr>
        <p:spPr>
          <a:xfrm>
            <a:off x="324916" y="1124744"/>
            <a:ext cx="2662908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600" b="1" dirty="0" smtClean="0">
                <a:solidFill>
                  <a:srgbClr val="FFC000"/>
                </a:solidFill>
                <a:latin typeface="+mn-lt"/>
              </a:rPr>
              <a:t>434</a:t>
            </a:r>
            <a:r>
              <a:rPr lang="en-US" sz="1600" b="1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13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7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%)</a:t>
            </a:r>
            <a:endParaRPr lang="ru-RU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r"/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Операционное </a:t>
            </a:r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управление</a:t>
            </a:r>
          </a:p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подчинёнными </a:t>
            </a: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силами и средствами</a:t>
            </a:r>
            <a:endParaRPr lang="uk-UA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2645824" y="1538808"/>
            <a:ext cx="684000" cy="0"/>
          </a:xfrm>
          <a:prstGeom prst="straightConnector1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574473" y="2204864"/>
            <a:ext cx="1297247" cy="906284"/>
            <a:chOff x="574473" y="2204864"/>
            <a:chExt cx="1297247" cy="906284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574473" y="2204864"/>
              <a:ext cx="1192634" cy="89255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uk-UA" sz="1600" b="1" dirty="0" smtClean="0">
                  <a:solidFill>
                    <a:srgbClr val="009E47"/>
                  </a:solidFill>
                  <a:latin typeface="+mn-lt"/>
                </a:rPr>
                <a:t>225</a:t>
              </a:r>
              <a:r>
                <a:rPr lang="en-US" sz="1600" b="1" dirty="0" smtClean="0">
                  <a:latin typeface="+mn-lt"/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7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uk-UA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r"/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Организация </a:t>
              </a:r>
              <a:endPara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  <a:p>
              <a:pPr algn="r"/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и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координация </a:t>
              </a:r>
              <a:endPara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  <a:p>
              <a:pPr algn="r"/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деятельности</a:t>
              </a:r>
              <a:endParaRPr lang="uk-UA" sz="1200" dirty="0"/>
            </a:p>
          </p:txBody>
        </p:sp>
        <p:cxnSp>
          <p:nvCxnSpPr>
            <p:cNvPr id="38" name="Прямая со стрелкой 37"/>
            <p:cNvCxnSpPr/>
            <p:nvPr/>
          </p:nvCxnSpPr>
          <p:spPr>
            <a:xfrm>
              <a:off x="611720" y="3111148"/>
              <a:ext cx="1260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Прямоугольник 38"/>
          <p:cNvSpPr/>
          <p:nvPr/>
        </p:nvSpPr>
        <p:spPr>
          <a:xfrm>
            <a:off x="386714" y="3732150"/>
            <a:ext cx="1287532" cy="89255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600" b="1" dirty="0" smtClean="0">
                <a:solidFill>
                  <a:srgbClr val="00B0F0"/>
                </a:solidFill>
                <a:latin typeface="+mn-lt"/>
              </a:rPr>
              <a:t>509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6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%)</a:t>
            </a:r>
            <a:endParaRPr lang="uk-UA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r"/>
            <a:r>
              <a:rPr lang="uk-UA" sz="1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Типовые</a:t>
            </a:r>
            <a:endParaRPr lang="uk-UA" sz="1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uk-UA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uk-UA" sz="1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инвариантные</a:t>
            </a:r>
            <a:r>
              <a:rPr lang="uk-UA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uk-UA" sz="1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полномочия</a:t>
            </a:r>
            <a:endParaRPr lang="uk-UA" sz="12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408485" y="4677075"/>
            <a:ext cx="1512000" cy="0"/>
          </a:xfrm>
          <a:prstGeom prst="straightConnector1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-396552" y="5553312"/>
            <a:ext cx="3024336" cy="776332"/>
            <a:chOff x="-396552" y="5553312"/>
            <a:chExt cx="3024336" cy="776332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-396552" y="5621758"/>
              <a:ext cx="30229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uk-UA" sz="1600" b="1" dirty="0" smtClean="0">
                  <a:solidFill>
                    <a:srgbClr val="00448E"/>
                  </a:solidFill>
                  <a:latin typeface="+mn-lt"/>
                </a:rPr>
                <a:t>587</a:t>
              </a:r>
              <a:r>
                <a:rPr lang="en-US" sz="1600" b="1" dirty="0" smtClean="0">
                  <a:latin typeface="+mn-lt"/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18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pPr algn="r"/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Нормотворчество </a:t>
              </a:r>
            </a:p>
            <a:p>
              <a:pPr algn="r"/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и государственная политика</a:t>
              </a:r>
              <a:endParaRPr lang="uk-UA" sz="1200" i="1" dirty="0"/>
            </a:p>
          </p:txBody>
        </p:sp>
        <p:cxnSp>
          <p:nvCxnSpPr>
            <p:cNvPr id="43" name="Прямая со стрелкой 42"/>
            <p:cNvCxnSpPr/>
            <p:nvPr/>
          </p:nvCxnSpPr>
          <p:spPr>
            <a:xfrm rot="16200000" flipV="1">
              <a:off x="2285784" y="5895312"/>
              <a:ext cx="68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5904474" y="2303913"/>
            <a:ext cx="2699974" cy="909063"/>
            <a:chOff x="5904474" y="2303913"/>
            <a:chExt cx="2699974" cy="909063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5965364" y="2303913"/>
              <a:ext cx="2639084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>
                  <a:solidFill>
                    <a:srgbClr val="FF0000"/>
                  </a:solidFill>
                </a:rPr>
                <a:t>404</a:t>
              </a:r>
              <a:r>
                <a:rPr lang="en-US" sz="1600" b="1" dirty="0">
                  <a:solidFill>
                    <a:srgbClr val="009E47"/>
                  </a:solidFill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</a:t>
              </a:r>
              <a:r>
                <a:rPr lang="uk-UA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12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r>
                <a:rPr lang="uk-UA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8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%)</a:t>
              </a:r>
              <a:endPara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Государственный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контроль (надзор) в отношении неподчиненных субъектов и объектов</a:t>
              </a:r>
              <a:endParaRPr lang="uk-UA" sz="1200" dirty="0"/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H="1">
              <a:off x="5904474" y="3212976"/>
              <a:ext cx="259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6011863" y="3376485"/>
            <a:ext cx="2068774" cy="350091"/>
            <a:chOff x="6774856" y="4775835"/>
            <a:chExt cx="2068774" cy="350091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6837953" y="4775835"/>
              <a:ext cx="20056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rgbClr val="7030A0"/>
                  </a:solidFill>
                  <a:latin typeface="+mn-lt"/>
                </a:rPr>
                <a:t>76</a:t>
              </a:r>
              <a:r>
                <a:rPr lang="en-US" sz="1600" b="1" dirty="0" smtClean="0"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Нормирование</a:t>
              </a:r>
              <a:endParaRPr lang="uk-UA" sz="1200" dirty="0"/>
            </a:p>
          </p:txBody>
        </p:sp>
        <p:cxnSp>
          <p:nvCxnSpPr>
            <p:cNvPr id="50" name="Прямая со стрелкой 49"/>
            <p:cNvCxnSpPr/>
            <p:nvPr/>
          </p:nvCxnSpPr>
          <p:spPr>
            <a:xfrm flipH="1">
              <a:off x="6774856" y="5125926"/>
              <a:ext cx="1980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5965364" y="3959162"/>
            <a:ext cx="2714808" cy="338554"/>
            <a:chOff x="6984274" y="5119142"/>
            <a:chExt cx="2714808" cy="338554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7020272" y="5119142"/>
              <a:ext cx="26788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157</a:t>
              </a:r>
              <a:r>
                <a:rPr lang="en-US" sz="1600" b="1" dirty="0" smtClean="0">
                  <a:latin typeface="+mn-lt"/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0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Государственный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учет</a:t>
              </a:r>
              <a:endParaRPr lang="uk-UA" sz="1200" dirty="0"/>
            </a:p>
          </p:txBody>
        </p:sp>
        <p:cxnSp>
          <p:nvCxnSpPr>
            <p:cNvPr id="53" name="Прямая со стрелкой 52"/>
            <p:cNvCxnSpPr/>
            <p:nvPr/>
          </p:nvCxnSpPr>
          <p:spPr>
            <a:xfrm flipH="1">
              <a:off x="6984274" y="5457696"/>
              <a:ext cx="259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5444818" y="5153033"/>
            <a:ext cx="2533194" cy="352395"/>
            <a:chOff x="5796136" y="4873176"/>
            <a:chExt cx="2533194" cy="352395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5796136" y="4873176"/>
              <a:ext cx="2533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457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14.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Другие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полномочия</a:t>
              </a:r>
              <a:endParaRPr lang="uk-UA" sz="1200" dirty="0"/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 flipH="1">
              <a:off x="5796136" y="5225571"/>
              <a:ext cx="241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90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Полномочия по видам органов власти (3) Агентства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17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52247295"/>
              </p:ext>
            </p:extLst>
          </p:nvPr>
        </p:nvGraphicFramePr>
        <p:xfrm>
          <a:off x="1331962" y="1340768"/>
          <a:ext cx="8568630" cy="532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3" name="Группа 32"/>
          <p:cNvGrpSpPr/>
          <p:nvPr/>
        </p:nvGrpSpPr>
        <p:grpSpPr>
          <a:xfrm>
            <a:off x="4716802" y="1267043"/>
            <a:ext cx="4721992" cy="577632"/>
            <a:chOff x="4427984" y="1196752"/>
            <a:chExt cx="4721992" cy="57763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4449586" y="1196752"/>
              <a:ext cx="470039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rgbClr val="009E47"/>
                  </a:solidFill>
                  <a:latin typeface="+mn-lt"/>
                </a:rPr>
                <a:t>114</a:t>
              </a:r>
              <a:r>
                <a:rPr lang="en-US" sz="1600" b="1" dirty="0" smtClean="0">
                  <a:solidFill>
                    <a:srgbClr val="038ED3"/>
                  </a:solidFill>
                  <a:latin typeface="+mn-lt"/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7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0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endPara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  <a:p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Организация </a:t>
              </a: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и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координация </a:t>
              </a: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деятельности</a:t>
              </a:r>
              <a:endParaRPr lang="uk-UA" sz="1200" dirty="0"/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 rot="5400000">
              <a:off x="4175984" y="1522384"/>
              <a:ext cx="50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5727811" y="1991090"/>
            <a:ext cx="2699974" cy="726451"/>
            <a:chOff x="5904474" y="2486525"/>
            <a:chExt cx="2699974" cy="726451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5965364" y="2486525"/>
              <a:ext cx="263908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rgbClr val="FFC000"/>
                  </a:solidFill>
                </a:rPr>
                <a:t>161</a:t>
              </a:r>
              <a:r>
                <a:rPr lang="en-US" sz="1600" b="1" dirty="0" smtClean="0">
                  <a:solidFill>
                    <a:srgbClr val="009E47"/>
                  </a:solidFill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%)</a:t>
              </a:r>
              <a:endPara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Операционное управление</a:t>
              </a:r>
            </a:p>
            <a:p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подчинёнными силами и средствами</a:t>
              </a:r>
              <a:endParaRPr lang="uk-UA" sz="12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38" name="Прямая со стрелкой 37"/>
            <p:cNvCxnSpPr/>
            <p:nvPr/>
          </p:nvCxnSpPr>
          <p:spPr>
            <a:xfrm flipH="1">
              <a:off x="5904474" y="3212976"/>
              <a:ext cx="259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5976482" y="2852759"/>
            <a:ext cx="2699974" cy="576241"/>
            <a:chOff x="5904474" y="2486525"/>
            <a:chExt cx="2699974" cy="576241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5965364" y="2486525"/>
              <a:ext cx="26390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chemeClr val="accent2"/>
                  </a:solidFill>
                </a:rPr>
                <a:t>149</a:t>
              </a:r>
              <a:r>
                <a:rPr lang="en-US" sz="1600" b="1" dirty="0" smtClean="0">
                  <a:solidFill>
                    <a:srgbClr val="009E47"/>
                  </a:solidFill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9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%)</a:t>
              </a:r>
              <a:endPara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Разрешительные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полномочия</a:t>
              </a:r>
              <a:endParaRPr lang="uk-UA" sz="1200" dirty="0"/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flipH="1">
              <a:off x="5904474" y="3062766"/>
              <a:ext cx="2160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5940152" y="3528049"/>
            <a:ext cx="2699974" cy="909063"/>
            <a:chOff x="5904474" y="2303913"/>
            <a:chExt cx="2699974" cy="909063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5965364" y="2303913"/>
              <a:ext cx="2639084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rgbClr val="FF0000"/>
                  </a:solidFill>
                </a:rPr>
                <a:t>45</a:t>
              </a:r>
              <a:r>
                <a:rPr lang="en-US" sz="1600" b="1" dirty="0" smtClean="0">
                  <a:solidFill>
                    <a:srgbClr val="009E47"/>
                  </a:solidFill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r>
                <a:rPr lang="uk-UA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8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%)</a:t>
              </a:r>
              <a:endPara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Государственный 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контроль (надзор) в отношении неподчиненных субъектов и объектов</a:t>
              </a:r>
              <a:endParaRPr lang="uk-UA" sz="1200" dirty="0"/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 flipH="1">
              <a:off x="5904474" y="3212976"/>
              <a:ext cx="259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5743508" y="4489678"/>
            <a:ext cx="2068774" cy="350091"/>
            <a:chOff x="6774856" y="4775835"/>
            <a:chExt cx="2068774" cy="350091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6837953" y="4775835"/>
              <a:ext cx="2005677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rgbClr val="7030A0"/>
                  </a:solidFill>
                  <a:latin typeface="+mn-lt"/>
                </a:rPr>
                <a:t>37</a:t>
              </a:r>
              <a:r>
                <a:rPr lang="en-US" sz="1600" b="1" dirty="0" smtClean="0">
                  <a:latin typeface="+mn-lt"/>
                </a:rPr>
                <a:t>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2.</a:t>
              </a:r>
              <a:r>
                <a:rPr lang="uk-UA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Нормирование</a:t>
              </a:r>
              <a:endParaRPr lang="uk-UA" sz="1200" dirty="0"/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H="1">
              <a:off x="6774856" y="5125926"/>
              <a:ext cx="1980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5470023" y="4934200"/>
            <a:ext cx="2610614" cy="338554"/>
            <a:chOff x="6984274" y="5119142"/>
            <a:chExt cx="2610614" cy="338554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7020272" y="5119142"/>
              <a:ext cx="25746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chemeClr val="bg1">
                      <a:lumMod val="65000"/>
                    </a:schemeClr>
                  </a:solidFill>
                </a:rPr>
                <a:t>69</a:t>
              </a:r>
              <a:r>
                <a:rPr lang="en-US" sz="1600" b="1" dirty="0" smtClean="0">
                  <a:latin typeface="+mn-lt"/>
                </a:rPr>
                <a:t>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Государственный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учет</a:t>
              </a:r>
              <a:endParaRPr lang="uk-UA" sz="1200" dirty="0"/>
            </a:p>
          </p:txBody>
        </p:sp>
        <p:cxnSp>
          <p:nvCxnSpPr>
            <p:cNvPr id="50" name="Прямая со стрелкой 49"/>
            <p:cNvCxnSpPr/>
            <p:nvPr/>
          </p:nvCxnSpPr>
          <p:spPr>
            <a:xfrm flipH="1">
              <a:off x="6984274" y="5457696"/>
              <a:ext cx="2592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/>
          <p:cNvGrpSpPr/>
          <p:nvPr/>
        </p:nvGrpSpPr>
        <p:grpSpPr>
          <a:xfrm>
            <a:off x="3791178" y="5880973"/>
            <a:ext cx="2533194" cy="371631"/>
            <a:chOff x="4932040" y="5805265"/>
            <a:chExt cx="2533194" cy="371631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4932040" y="5838342"/>
              <a:ext cx="2533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415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(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25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%)</a:t>
              </a:r>
              <a:r>
                <a:rPr lang="uk-UA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 </a:t>
              </a:r>
              <a:r>
                <a:rPr lang="uk-UA" sz="1200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Другие</a:t>
              </a:r>
              <a:r>
                <a:rPr lang="uk-UA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uk-UA" sz="12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полномочия</a:t>
              </a:r>
              <a:endParaRPr lang="uk-UA" sz="1200" dirty="0"/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rot="16200000" flipV="1">
              <a:off x="4770040" y="5967265"/>
              <a:ext cx="324000" cy="0"/>
            </a:xfrm>
            <a:prstGeom prst="straightConnector1">
              <a:avLst/>
            </a:prstGeom>
            <a:ln w="15875">
              <a:solidFill>
                <a:schemeClr val="bg1">
                  <a:lumMod val="75000"/>
                </a:schemeClr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Прямоугольник 54"/>
          <p:cNvSpPr/>
          <p:nvPr/>
        </p:nvSpPr>
        <p:spPr>
          <a:xfrm>
            <a:off x="395536" y="4140259"/>
            <a:ext cx="1492716" cy="89255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600" b="1" dirty="0" smtClean="0">
                <a:solidFill>
                  <a:srgbClr val="0052AC"/>
                </a:solidFill>
                <a:latin typeface="+mn-lt"/>
              </a:rPr>
              <a:t>95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9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%)</a:t>
            </a:r>
            <a:endParaRPr lang="uk-UA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r"/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Нормотворчество </a:t>
            </a:r>
          </a:p>
          <a:p>
            <a:pPr algn="r"/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государственная</a:t>
            </a:r>
          </a:p>
          <a:p>
            <a:pPr algn="r"/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политика</a:t>
            </a:r>
            <a:endParaRPr lang="uk-UA" sz="1200" i="1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467544" y="5085184"/>
            <a:ext cx="1728000" cy="0"/>
          </a:xfrm>
          <a:prstGeom prst="straightConnector1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86714" y="1916832"/>
            <a:ext cx="1287532" cy="89255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uk-UA" sz="1600" b="1" dirty="0" smtClean="0">
                <a:solidFill>
                  <a:srgbClr val="00B0F0"/>
                </a:solidFill>
                <a:latin typeface="+mn-lt"/>
              </a:rPr>
              <a:t>540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33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  <a:r>
              <a:rPr lang="uk-U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%)</a:t>
            </a:r>
            <a:endParaRPr lang="uk-UA" sz="16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r"/>
            <a:r>
              <a:rPr lang="uk-UA" sz="1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Типовые</a:t>
            </a:r>
            <a:endParaRPr lang="uk-UA" sz="1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uk-UA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uk-UA" sz="1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инвариантные</a:t>
            </a:r>
            <a:r>
              <a:rPr lang="uk-UA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algn="r"/>
            <a:r>
              <a:rPr lang="uk-UA" sz="1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полномочия</a:t>
            </a:r>
            <a:endParaRPr lang="uk-UA" sz="1200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408485" y="2861757"/>
            <a:ext cx="1512000" cy="0"/>
          </a:xfrm>
          <a:prstGeom prst="straightConnector1">
            <a:avLst/>
          </a:prstGeom>
          <a:ln w="15875">
            <a:solidFill>
              <a:schemeClr val="bg1">
                <a:lumMod val="75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21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Среднестатистическое </a:t>
            </a:r>
            <a:r>
              <a:rPr lang="ru-RU" sz="1600" dirty="0" smtClean="0"/>
              <a:t> ведомство 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18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56814944"/>
              </p:ext>
            </p:extLst>
          </p:nvPr>
        </p:nvGraphicFramePr>
        <p:xfrm>
          <a:off x="395288" y="980729"/>
          <a:ext cx="8459958" cy="4860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3107" y="5949320"/>
            <a:ext cx="8335605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ВСЕГО: </a:t>
            </a:r>
            <a:r>
              <a:rPr lang="ru-RU" sz="1400" b="1" dirty="0" smtClean="0">
                <a:solidFill>
                  <a:srgbClr val="0052AC"/>
                </a:solidFill>
              </a:rPr>
              <a:t>МИНИСТЕРСТВО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240, </a:t>
            </a:r>
            <a:r>
              <a:rPr lang="ru-RU" sz="1400" b="1" dirty="0" smtClean="0">
                <a:solidFill>
                  <a:srgbClr val="038ED3"/>
                </a:solidFill>
              </a:rPr>
              <a:t>СЛУЖБА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109, </a:t>
            </a:r>
            <a:r>
              <a:rPr lang="ru-RU" sz="1400" b="1" dirty="0" smtClean="0">
                <a:solidFill>
                  <a:srgbClr val="FF4F4F"/>
                </a:solidFill>
              </a:rPr>
              <a:t>АГЕНСТВО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70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Проблемы регулирования полномочий ведомств 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19</a:t>
            </a:fld>
            <a:endParaRPr kumimoji="0" lang="ru-RU" smtClean="0"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95289" y="1196752"/>
            <a:ext cx="8353424" cy="576000"/>
          </a:xfrm>
          <a:prstGeom prst="rect">
            <a:avLst/>
          </a:prstGeom>
          <a:pattFill prst="wdDnDiag">
            <a:fgClr>
              <a:srgbClr val="00448E"/>
            </a:fgClr>
            <a:bgClr>
              <a:srgbClr val="0050A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/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ТЕКУЩАЯ ПРАКТИКА: </a:t>
            </a:r>
            <a:r>
              <a:rPr lang="ru-RU" sz="14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ХАОТИЧЕСКОЕ ФОРМИРОВАНИЕ </a:t>
            </a: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a typeface="MS Mincho" panose="02020609040205080304" pitchFamily="49" charset="-128"/>
                <a:cs typeface="Times New Roman" panose="02020603050405020304" pitchFamily="18" charset="0"/>
              </a:rPr>
              <a:t>СФЕР КОМПЕТЕНЦИИ ВЕДОМСТВ ПО ЛИНГВИСТИЧЕСКОМУ ПРИЗНАКУ</a:t>
            </a:r>
          </a:p>
        </p:txBody>
      </p:sp>
      <p:sp>
        <p:nvSpPr>
          <p:cNvPr id="10" name="Прямоугольник с двумя скругленными противолежащими углами 5"/>
          <p:cNvSpPr/>
          <p:nvPr/>
        </p:nvSpPr>
        <p:spPr>
          <a:xfrm>
            <a:off x="395289" y="1916840"/>
            <a:ext cx="8353424" cy="1018470"/>
          </a:xfrm>
          <a:prstGeom prst="snip1Rect">
            <a:avLst>
              <a:gd name="adj" fmla="val 66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bIns="72000" rtlCol="0" anchor="ctr"/>
          <a:lstStyle/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tx1">
                    <a:lumMod val="65000"/>
                    <a:lumOff val="3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ФСИН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«осуществляет медико-санитарное обеспечение осужденных и лиц, содержащихся под стражей, федеральный государственный санитарно-эпидемиологический надзор, а также применение к осужденным принудительных мер медицинского характера и обязательного лечения» (п. 2) п. 7 Положения)</a:t>
            </a: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5"/>
          <p:cNvSpPr/>
          <p:nvPr/>
        </p:nvSpPr>
        <p:spPr>
          <a:xfrm>
            <a:off x="395289" y="3068960"/>
            <a:ext cx="8353424" cy="396000"/>
          </a:xfrm>
          <a:prstGeom prst="snip2Diag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bIns="72000" rtlCol="0"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ПРОБЛЕМЫ: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9520" y="3700006"/>
            <a:ext cx="3850473" cy="612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13" name="Группа 12"/>
          <p:cNvGrpSpPr/>
          <p:nvPr/>
        </p:nvGrpSpPr>
        <p:grpSpPr>
          <a:xfrm>
            <a:off x="414725" y="3783618"/>
            <a:ext cx="478852" cy="478852"/>
            <a:chOff x="489264" y="2390943"/>
            <a:chExt cx="648072" cy="648072"/>
          </a:xfrm>
        </p:grpSpPr>
        <p:sp>
          <p:nvSpPr>
            <p:cNvPr id="14" name="Ромб 13"/>
            <p:cNvSpPr/>
            <p:nvPr/>
          </p:nvSpPr>
          <p:spPr>
            <a:xfrm>
              <a:off x="489264" y="2390943"/>
              <a:ext cx="648072" cy="648072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15" name="Ромб 14"/>
            <p:cNvSpPr/>
            <p:nvPr/>
          </p:nvSpPr>
          <p:spPr>
            <a:xfrm>
              <a:off x="533226" y="2439108"/>
              <a:ext cx="560149" cy="560149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uk-UA" sz="1600" dirty="0" smtClean="0">
                  <a:sym typeface="Wingdings" panose="05000000000000000000" pitchFamily="2" charset="2"/>
                </a:rPr>
                <a:t>1</a:t>
              </a:r>
              <a:endParaRPr lang="uk-UA" sz="16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971550" y="3792211"/>
            <a:ext cx="3528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Отсутствие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 единообразного порядка и формы закрепления полномочий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0946" y="4437112"/>
            <a:ext cx="3858890" cy="1807764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965919" y="4570464"/>
            <a:ext cx="339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Смешение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таких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понятий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как «функция», «полномочие», «государственная услуга», «правомочие», «право», «обязанность», «вопросы ведения», осуществление конкретной административной процедуры, полномочие руководителя федерального органа исполнительной власти, полномочие иных должностных лиц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14017" y="3717563"/>
            <a:ext cx="3634447" cy="756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рямоугольник 26"/>
          <p:cNvSpPr/>
          <p:nvPr/>
        </p:nvSpPr>
        <p:spPr>
          <a:xfrm>
            <a:off x="5442865" y="3779810"/>
            <a:ext cx="3312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Отсутствие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какого-либо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централизованного учета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 полномочий федеральных органов исполнительной власти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14017" y="4581128"/>
            <a:ext cx="3634447" cy="947793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5442865" y="4652831"/>
            <a:ext cx="32335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Отсутствие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связи между полномочиями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и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финансовыми и кадровыми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ресурсами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, необходимыми для их исполнения, в том числе при передаче полномочий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414725" y="5101568"/>
            <a:ext cx="478852" cy="478852"/>
            <a:chOff x="489264" y="2390943"/>
            <a:chExt cx="648072" cy="648072"/>
          </a:xfrm>
        </p:grpSpPr>
        <p:sp>
          <p:nvSpPr>
            <p:cNvPr id="34" name="Ромб 33"/>
            <p:cNvSpPr/>
            <p:nvPr/>
          </p:nvSpPr>
          <p:spPr>
            <a:xfrm>
              <a:off x="489264" y="2390943"/>
              <a:ext cx="648072" cy="648072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5" name="Ромб 34"/>
            <p:cNvSpPr/>
            <p:nvPr/>
          </p:nvSpPr>
          <p:spPr>
            <a:xfrm>
              <a:off x="533226" y="2439108"/>
              <a:ext cx="560149" cy="560149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uk-UA" sz="1600" dirty="0" smtClean="0">
                  <a:sym typeface="Wingdings" panose="05000000000000000000" pitchFamily="2" charset="2"/>
                </a:rPr>
                <a:t>2</a:t>
              </a:r>
              <a:endParaRPr lang="uk-UA" sz="1600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881221" y="3873005"/>
            <a:ext cx="478852" cy="478852"/>
            <a:chOff x="489264" y="2390943"/>
            <a:chExt cx="648072" cy="648072"/>
          </a:xfrm>
        </p:grpSpPr>
        <p:sp>
          <p:nvSpPr>
            <p:cNvPr id="37" name="Ромб 36"/>
            <p:cNvSpPr/>
            <p:nvPr/>
          </p:nvSpPr>
          <p:spPr>
            <a:xfrm>
              <a:off x="489264" y="2390943"/>
              <a:ext cx="648072" cy="648072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38" name="Ромб 37"/>
            <p:cNvSpPr/>
            <p:nvPr/>
          </p:nvSpPr>
          <p:spPr>
            <a:xfrm>
              <a:off x="533226" y="2439108"/>
              <a:ext cx="560149" cy="560149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uk-UA" sz="1600" dirty="0" smtClean="0">
                  <a:sym typeface="Wingdings" panose="05000000000000000000" pitchFamily="2" charset="2"/>
                </a:rPr>
                <a:t>3</a:t>
              </a:r>
              <a:endParaRPr lang="uk-UA" sz="1600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881221" y="4815598"/>
            <a:ext cx="478852" cy="478852"/>
            <a:chOff x="489264" y="2390943"/>
            <a:chExt cx="648072" cy="648072"/>
          </a:xfrm>
        </p:grpSpPr>
        <p:sp>
          <p:nvSpPr>
            <p:cNvPr id="40" name="Ромб 39"/>
            <p:cNvSpPr/>
            <p:nvPr/>
          </p:nvSpPr>
          <p:spPr>
            <a:xfrm>
              <a:off x="489264" y="2390943"/>
              <a:ext cx="648072" cy="648072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41" name="Ромб 40"/>
            <p:cNvSpPr/>
            <p:nvPr/>
          </p:nvSpPr>
          <p:spPr>
            <a:xfrm>
              <a:off x="533226" y="2439108"/>
              <a:ext cx="560149" cy="560149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uk-UA" sz="1600" dirty="0" smtClean="0">
                  <a:sym typeface="Wingdings" panose="05000000000000000000" pitchFamily="2" charset="2"/>
                </a:rPr>
                <a:t>4</a:t>
              </a:r>
              <a:endParaRPr lang="uk-UA" sz="1600" dirty="0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5115311" y="5632876"/>
            <a:ext cx="3639971" cy="612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43" name="Группа 42"/>
          <p:cNvGrpSpPr/>
          <p:nvPr/>
        </p:nvGrpSpPr>
        <p:grpSpPr>
          <a:xfrm>
            <a:off x="4880516" y="5716488"/>
            <a:ext cx="478852" cy="478852"/>
            <a:chOff x="489264" y="2390943"/>
            <a:chExt cx="648072" cy="648072"/>
          </a:xfrm>
        </p:grpSpPr>
        <p:sp>
          <p:nvSpPr>
            <p:cNvPr id="44" name="Ромб 43"/>
            <p:cNvSpPr/>
            <p:nvPr/>
          </p:nvSpPr>
          <p:spPr>
            <a:xfrm>
              <a:off x="489264" y="2390943"/>
              <a:ext cx="648072" cy="648072"/>
            </a:xfrm>
            <a:prstGeom prst="diamond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/>
            </a:p>
          </p:txBody>
        </p:sp>
        <p:sp>
          <p:nvSpPr>
            <p:cNvPr id="45" name="Ромб 44"/>
            <p:cNvSpPr/>
            <p:nvPr/>
          </p:nvSpPr>
          <p:spPr>
            <a:xfrm>
              <a:off x="533226" y="2439108"/>
              <a:ext cx="560149" cy="560149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uk-UA" sz="1600" dirty="0" smtClean="0">
                  <a:sym typeface="Wingdings" panose="05000000000000000000" pitchFamily="2" charset="2"/>
                </a:rPr>
                <a:t>5</a:t>
              </a:r>
              <a:endParaRPr lang="uk-UA" sz="1600" dirty="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5437341" y="5725081"/>
            <a:ext cx="3317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Отсутствие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Mincho" panose="02020609040205080304" pitchFamily="49" charset="-128"/>
                <a:cs typeface="Times New Roman" panose="02020603050405020304" pitchFamily="18" charset="0"/>
              </a:rPr>
              <a:t>единой системы оценки эффективности исполнения полномочий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ru-RU" sz="1600" dirty="0"/>
              <a:t>Количественный анализ: общие оценки </a:t>
            </a:r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2</a:t>
            </a:fld>
            <a:endParaRPr kumimoji="0" lang="ru-RU" smtClean="0">
              <a:cs typeface="Arial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95288" y="1772816"/>
            <a:ext cx="4176712" cy="4064000"/>
            <a:chOff x="395288" y="1541016"/>
            <a:chExt cx="4248150" cy="4064000"/>
          </a:xfrm>
        </p:grpSpPr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4035377221"/>
                </p:ext>
              </p:extLst>
            </p:nvPr>
          </p:nvGraphicFramePr>
          <p:xfrm>
            <a:off x="395288" y="1541016"/>
            <a:ext cx="424815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1" name="Прямоугольник 30"/>
            <p:cNvSpPr/>
            <p:nvPr/>
          </p:nvSpPr>
          <p:spPr>
            <a:xfrm>
              <a:off x="1403648" y="3920047"/>
              <a:ext cx="1872208" cy="517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функций</a:t>
              </a:r>
              <a:r>
                <a:rPr lang="ru-RU" sz="12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комиссия Нарышкина)</a:t>
              </a:r>
              <a:endParaRPr lang="uk-UA" sz="1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699792" y="3325367"/>
              <a:ext cx="1800200" cy="517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полномочий</a:t>
              </a:r>
            </a:p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инвентаризация ВШЭ</a:t>
              </a: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uk-UA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771800" y="1628800"/>
              <a:ext cx="1871638" cy="517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полномочий</a:t>
              </a:r>
            </a:p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инвентаризация ВШЭ</a:t>
              </a:r>
              <a:r>
                <a:rPr lang="ru-RU" sz="12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uk-UA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860031" y="1899470"/>
            <a:ext cx="3888681" cy="377402"/>
            <a:chOff x="1042988" y="2816968"/>
            <a:chExt cx="7068400" cy="377402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042988" y="2816968"/>
              <a:ext cx="7058025" cy="377402"/>
            </a:xfrm>
            <a:prstGeom prst="rect">
              <a:avLst/>
            </a:prstGeom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53363" y="2842900"/>
              <a:ext cx="7058025" cy="3255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630555" algn="l"/>
                </a:tabLst>
              </a:pP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СТРУКТУРА ПОЛНОМОЧИЙ</a:t>
              </a:r>
              <a:endPara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126381862"/>
              </p:ext>
            </p:extLst>
          </p:nvPr>
        </p:nvGraphicFramePr>
        <p:xfrm>
          <a:off x="4643438" y="2222739"/>
          <a:ext cx="415235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55992"/>
              </p:ext>
            </p:extLst>
          </p:nvPr>
        </p:nvGraphicFramePr>
        <p:xfrm>
          <a:off x="395288" y="2277272"/>
          <a:ext cx="8353425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3425"/>
              </a:tblGrid>
              <a:tr h="57600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MS Mincho" panose="02020609040205080304" pitchFamily="49" charset="-128"/>
                        </a:rPr>
                        <a:t>Инвентаризация и упорядочивание регулирования полномочий</a:t>
                      </a:r>
                      <a:endParaRPr lang="uk-UA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120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MS Mincho" panose="02020609040205080304" pitchFamily="49" charset="-128"/>
                        </a:rPr>
                        <a:t>Установление связи между полномочиями и финансовыми, кадровыми ресурсами, необходимыми для их реализации. Управление ресурсами на основании управления полномочиями и наоборот. </a:t>
                      </a:r>
                      <a:endParaRPr lang="uk-UA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120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MS Mincho" panose="02020609040205080304" pitchFamily="49" charset="-128"/>
                        </a:rPr>
                        <a:t>Управление группами полномочий одного типа (типовые обеспечивающие полномочия, разрешительные полномочия, контрольно-надзорные полномочия, нормотворческие полномочия и проч.)</a:t>
                      </a:r>
                      <a:endParaRPr lang="uk-UA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120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MS Mincho" panose="02020609040205080304" pitchFamily="49" charset="-128"/>
                        </a:rPr>
                        <a:t>Выявление отдельных аспектов организации исполнения полномочий, ИКТ-обеспечения, установление связи между полномочиями и результатами их исполнения.</a:t>
                      </a:r>
                      <a:endParaRPr lang="uk-UA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120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Цели формирования реестра 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20</a:t>
            </a:fld>
            <a:endParaRPr kumimoji="0" lang="ru-RU" smtClean="0">
              <a:cs typeface="Arial" charset="0"/>
            </a:endParaRPr>
          </a:p>
        </p:txBody>
      </p:sp>
      <p:sp>
        <p:nvSpPr>
          <p:cNvPr id="49" name="Прямоугольник с двумя скругленными противолежащими углами 48"/>
          <p:cNvSpPr/>
          <p:nvPr/>
        </p:nvSpPr>
        <p:spPr>
          <a:xfrm>
            <a:off x="395287" y="1556793"/>
            <a:ext cx="8353425" cy="432047"/>
          </a:xfrm>
          <a:prstGeom prst="round2DiagRect">
            <a:avLst>
              <a:gd name="adj1" fmla="val 19811"/>
              <a:gd name="adj2" fmla="val 0"/>
            </a:avLst>
          </a:prstGeom>
          <a:solidFill>
            <a:srgbClr val="005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bg1"/>
                </a:solidFill>
                <a:ea typeface="MS Mincho" panose="02020609040205080304" pitchFamily="49" charset="-128"/>
              </a:rPr>
              <a:t>   </a:t>
            </a:r>
            <a:r>
              <a:rPr lang="ru-RU" sz="1600" b="1" dirty="0" smtClean="0">
                <a:solidFill>
                  <a:schemeClr val="bg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ФРГП </a:t>
            </a:r>
            <a:r>
              <a:rPr lang="ru-RU" sz="1600" dirty="0" smtClean="0">
                <a:solidFill>
                  <a:schemeClr val="bg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– </a:t>
            </a:r>
            <a:r>
              <a:rPr lang="ru-RU" sz="1600" u="sng" dirty="0" smtClean="0">
                <a:solidFill>
                  <a:schemeClr val="bg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ИСЧЕРПЫВАЮЩИЙ</a:t>
            </a:r>
            <a:r>
              <a:rPr lang="ru-RU" sz="1600" dirty="0" smtClean="0">
                <a:solidFill>
                  <a:schemeClr val="bg1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 ПЕРЕЧЕНЬ ГОСУДАРСТВЕННЫХ ПОЛНОМОЧИЙ</a:t>
            </a:r>
            <a:endParaRPr lang="uk-UA" sz="1600" dirty="0">
              <a:solidFill>
                <a:schemeClr val="bg1"/>
              </a:solidFill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428285" y="2375968"/>
            <a:ext cx="360000" cy="360000"/>
          </a:xfrm>
          <a:prstGeom prst="ellipse">
            <a:avLst/>
          </a:prstGeom>
          <a:gradFill>
            <a:gsLst>
              <a:gs pos="0">
                <a:srgbClr val="00448E"/>
              </a:gs>
              <a:gs pos="100000">
                <a:srgbClr val="0052A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ym typeface="Wingdings" panose="05000000000000000000" pitchFamily="2" charset="2"/>
              </a:rPr>
              <a:t>1</a:t>
            </a:r>
            <a:endParaRPr lang="uk-UA" sz="1600" b="1" dirty="0"/>
          </a:p>
        </p:txBody>
      </p:sp>
      <p:sp>
        <p:nvSpPr>
          <p:cNvPr id="52" name="Овал 51"/>
          <p:cNvSpPr/>
          <p:nvPr/>
        </p:nvSpPr>
        <p:spPr>
          <a:xfrm>
            <a:off x="428285" y="3176920"/>
            <a:ext cx="360000" cy="360000"/>
          </a:xfrm>
          <a:prstGeom prst="ellipse">
            <a:avLst/>
          </a:prstGeom>
          <a:gradFill>
            <a:gsLst>
              <a:gs pos="0">
                <a:srgbClr val="00448E"/>
              </a:gs>
              <a:gs pos="100000">
                <a:srgbClr val="0052A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ym typeface="Wingdings" panose="05000000000000000000" pitchFamily="2" charset="2"/>
              </a:rPr>
              <a:t>2</a:t>
            </a:r>
            <a:endParaRPr lang="uk-UA" sz="1600" b="1" dirty="0"/>
          </a:p>
        </p:txBody>
      </p:sp>
      <p:sp>
        <p:nvSpPr>
          <p:cNvPr id="53" name="Овал 52"/>
          <p:cNvSpPr/>
          <p:nvPr/>
        </p:nvSpPr>
        <p:spPr>
          <a:xfrm>
            <a:off x="428285" y="4185032"/>
            <a:ext cx="360000" cy="360000"/>
          </a:xfrm>
          <a:prstGeom prst="ellipse">
            <a:avLst/>
          </a:prstGeom>
          <a:gradFill>
            <a:gsLst>
              <a:gs pos="0">
                <a:srgbClr val="00448E"/>
              </a:gs>
              <a:gs pos="100000">
                <a:srgbClr val="0052A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ym typeface="Wingdings" panose="05000000000000000000" pitchFamily="2" charset="2"/>
              </a:rPr>
              <a:t>3</a:t>
            </a:r>
            <a:endParaRPr lang="uk-UA" sz="1600" b="1" dirty="0"/>
          </a:p>
        </p:txBody>
      </p:sp>
      <p:sp>
        <p:nvSpPr>
          <p:cNvPr id="54" name="Овал 53"/>
          <p:cNvSpPr/>
          <p:nvPr/>
        </p:nvSpPr>
        <p:spPr>
          <a:xfrm>
            <a:off x="428285" y="5193144"/>
            <a:ext cx="360000" cy="360000"/>
          </a:xfrm>
          <a:prstGeom prst="ellipse">
            <a:avLst/>
          </a:prstGeom>
          <a:gradFill>
            <a:gsLst>
              <a:gs pos="0">
                <a:srgbClr val="00448E"/>
              </a:gs>
              <a:gs pos="100000">
                <a:srgbClr val="0052A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ym typeface="Wingdings" panose="05000000000000000000" pitchFamily="2" charset="2"/>
              </a:rPr>
              <a:t>4</a:t>
            </a:r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20738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ru-RU" sz="1600" dirty="0"/>
              <a:t>Количественный анализ: распределение по типам полномочий </a:t>
            </a:r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3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974385"/>
              </p:ext>
            </p:extLst>
          </p:nvPr>
        </p:nvGraphicFramePr>
        <p:xfrm>
          <a:off x="395288" y="1237895"/>
          <a:ext cx="8353425" cy="50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969"/>
                <a:gridCol w="5873007"/>
                <a:gridCol w="864096"/>
                <a:gridCol w="936353"/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ТИП ПОЛНОМОЧИЯ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КОЛ-ВО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ДОЛЯ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Нормотворчество и государственная политика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3083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29,57%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Типовые (инвариантные) полномочия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1703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16,34%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Операционное управление подчинёнными силами и средствами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970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9,30%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Организация и координация деятельности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802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7,69%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Разрешительные полномочия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736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7,06%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Государственный контроль (надзор) в отношении неподчиненных субъектов и объектов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652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6,25%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Государственный учет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414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3,97%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8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Мониторинг в сфере ответственности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288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2,76%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Нормирование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267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2,56%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10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ИКТ-полномочия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224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2,15%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11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Международное взаимодействие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214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2,05%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12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Внутренний контроль за подчиненными субъектами и объектами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155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1,49%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13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Управление развитием и распределение национального имущества</a:t>
                      </a:r>
                      <a:endParaRPr lang="uk-UA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149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1,43%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14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Предоставление социальной помощи и денежных выплат гражданам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128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1,23%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Управление в сфере переданных полномочий</a:t>
                      </a:r>
                      <a:endParaRPr lang="uk-UA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123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1,18%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16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Специализированный госзаказ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115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1,10%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17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Администрирование доходов и расходов бюджета 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99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0,95%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18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Развитие государственной инфраструктуры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98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0,94%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19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Оказание мер поддержки бизнесу</a:t>
                      </a:r>
                      <a:endParaRPr lang="uk-UA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54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0,52%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20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Управление развитием территорий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44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0,42%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21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Оказание хозяйственных услуг</a:t>
                      </a:r>
                      <a:endParaRPr lang="uk-UA" sz="1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43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0,41%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22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Рассмотрение специальных жалоб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31</a:t>
                      </a:r>
                      <a:endParaRPr lang="uk-UA" sz="11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0,30%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23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Управление природными ресурсами, включая земельные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23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0,22%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24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Администрирование межбюджетных трансфертов</a:t>
                      </a:r>
                      <a:endParaRPr lang="uk-UA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10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0,10%</a:t>
                      </a:r>
                      <a:endParaRPr lang="uk-UA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4F4F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7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Количественный анализ: распределение по ФОИВ 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4</a:t>
            </a:fld>
            <a:endParaRPr kumimoji="0" lang="ru-RU" smtClean="0">
              <a:cs typeface="Arial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78182" y="1268760"/>
            <a:ext cx="8578776" cy="4896000"/>
            <a:chOff x="169937" y="1268760"/>
            <a:chExt cx="8578776" cy="48960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04863" y="1280400"/>
              <a:ext cx="8084466" cy="68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179513" y="1412776"/>
              <a:ext cx="450698" cy="450698"/>
              <a:chOff x="1191816" y="3210684"/>
              <a:chExt cx="999728" cy="999728"/>
            </a:xfrm>
          </p:grpSpPr>
          <p:sp>
            <p:nvSpPr>
              <p:cNvPr id="10" name="Ромб 9"/>
              <p:cNvSpPr/>
              <p:nvPr/>
            </p:nvSpPr>
            <p:spPr>
              <a:xfrm>
                <a:off x="1191816" y="3210684"/>
                <a:ext cx="999728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0052A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1" name="Ромб 10"/>
              <p:cNvSpPr/>
              <p:nvPr/>
            </p:nvSpPr>
            <p:spPr>
              <a:xfrm>
                <a:off x="1259632" y="3284984"/>
                <a:ext cx="864096" cy="864096"/>
              </a:xfrm>
              <a:prstGeom prst="diamond">
                <a:avLst/>
              </a:prstGeom>
              <a:solidFill>
                <a:srgbClr val="0052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rtlCol="0" anchor="ctr"/>
              <a:lstStyle/>
              <a:p>
                <a:pPr algn="ctr"/>
                <a:r>
                  <a:rPr lang="uk-UA" sz="2000" dirty="0" smtClean="0">
                    <a:sym typeface="Wingdings" panose="05000000000000000000" pitchFamily="2" charset="2"/>
                  </a:rPr>
                  <a:t></a:t>
                </a:r>
                <a:endParaRPr lang="uk-UA" sz="2000" dirty="0"/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660783" y="1373766"/>
              <a:ext cx="808793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0052AC"/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НАИБОЛЬШЕ КОЛИЧЕСТВО ПОЛНОМОЧИЙ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зафиксировано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у Минэкономразвития </a:t>
              </a:r>
              <a:r>
                <a:rPr lang="ru-RU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Росиси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(494 ед.)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, Минздрава России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(415 ед.)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и МВД России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(400 ед.)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;</a:t>
              </a:r>
              <a:endPara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>
              <a:off x="8676456" y="1268760"/>
              <a:ext cx="0" cy="4896000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395288" y="2132856"/>
              <a:ext cx="8084466" cy="68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169938" y="2265232"/>
              <a:ext cx="450698" cy="450698"/>
              <a:chOff x="1191816" y="3210684"/>
              <a:chExt cx="999728" cy="999728"/>
            </a:xfrm>
          </p:grpSpPr>
          <p:sp>
            <p:nvSpPr>
              <p:cNvPr id="16" name="Ромб 15"/>
              <p:cNvSpPr/>
              <p:nvPr/>
            </p:nvSpPr>
            <p:spPr>
              <a:xfrm>
                <a:off x="1191816" y="3210684"/>
                <a:ext cx="999728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037C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7" name="Ромб 16"/>
              <p:cNvSpPr/>
              <p:nvPr/>
            </p:nvSpPr>
            <p:spPr>
              <a:xfrm>
                <a:off x="1259632" y="3284984"/>
                <a:ext cx="864096" cy="864096"/>
              </a:xfrm>
              <a:prstGeom prst="diamond">
                <a:avLst/>
              </a:prstGeom>
              <a:solidFill>
                <a:srgbClr val="037C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rtlCol="0" anchor="ctr"/>
              <a:lstStyle/>
              <a:p>
                <a:pPr algn="ctr"/>
                <a:r>
                  <a:rPr lang="uk-UA" sz="2000" dirty="0" smtClean="0">
                    <a:sym typeface="Wingdings" panose="05000000000000000000" pitchFamily="2" charset="2"/>
                  </a:rPr>
                  <a:t></a:t>
                </a:r>
                <a:endParaRPr lang="uk-UA" sz="2000" dirty="0"/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651208" y="2226222"/>
              <a:ext cx="76652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037CB9"/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ОТ 300 ДО 400 ПОЛНОМОЧИЙ</a:t>
              </a:r>
              <a:r>
                <a:rPr lang="ru-RU" sz="1400" dirty="0" smtClean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зафиксировано у Минтранса России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(359 ед.)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, Минтруда России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(344 ед.)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и Минприроды России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(313 ед.)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;</a:t>
              </a:r>
              <a:endPara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4862" y="2992872"/>
              <a:ext cx="8084466" cy="68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179512" y="3125248"/>
              <a:ext cx="450698" cy="450698"/>
              <a:chOff x="1191816" y="3210684"/>
              <a:chExt cx="999728" cy="999728"/>
            </a:xfrm>
          </p:grpSpPr>
          <p:sp>
            <p:nvSpPr>
              <p:cNvPr id="21" name="Ромб 20"/>
              <p:cNvSpPr/>
              <p:nvPr/>
            </p:nvSpPr>
            <p:spPr>
              <a:xfrm>
                <a:off x="1191816" y="3210684"/>
                <a:ext cx="999728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038E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2" name="Ромб 21"/>
              <p:cNvSpPr/>
              <p:nvPr/>
            </p:nvSpPr>
            <p:spPr>
              <a:xfrm>
                <a:off x="1259632" y="3284984"/>
                <a:ext cx="864096" cy="864096"/>
              </a:xfrm>
              <a:prstGeom prst="diamond">
                <a:avLst/>
              </a:prstGeom>
              <a:solidFill>
                <a:srgbClr val="038E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rtlCol="0" anchor="ctr"/>
              <a:lstStyle/>
              <a:p>
                <a:pPr algn="ctr"/>
                <a:r>
                  <a:rPr lang="uk-UA" sz="2000" dirty="0" smtClean="0">
                    <a:sym typeface="Wingdings" panose="05000000000000000000" pitchFamily="2" charset="2"/>
                  </a:rPr>
                  <a:t></a:t>
                </a:r>
                <a:endParaRPr lang="uk-UA" sz="2000" dirty="0"/>
              </a:p>
            </p:txBody>
          </p:sp>
        </p:grpSp>
        <p:sp>
          <p:nvSpPr>
            <p:cNvPr id="23" name="Прямоугольник 22"/>
            <p:cNvSpPr/>
            <p:nvPr/>
          </p:nvSpPr>
          <p:spPr>
            <a:xfrm>
              <a:off x="660782" y="3086238"/>
              <a:ext cx="78285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038ED3"/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ОТ 200 ДО 300 ПОЛНОМОЧИЙ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зафиксировано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у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11 ведомств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, 6 из которых являются министерствами, 4 - государственными службами  (ФТС, </a:t>
              </a:r>
              <a:r>
                <a:rPr lang="ru-RU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Росгвардия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, ФСБ, ФАС) и ГК </a:t>
              </a:r>
              <a:r>
                <a:rPr lang="ru-RU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Роскосмос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;</a:t>
              </a:r>
              <a:endPara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04862" y="3852888"/>
              <a:ext cx="8084466" cy="68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179512" y="3985264"/>
              <a:ext cx="450698" cy="450698"/>
              <a:chOff x="1191816" y="3210684"/>
              <a:chExt cx="999728" cy="999728"/>
            </a:xfrm>
          </p:grpSpPr>
          <p:sp>
            <p:nvSpPr>
              <p:cNvPr id="27" name="Ромб 26"/>
              <p:cNvSpPr/>
              <p:nvPr/>
            </p:nvSpPr>
            <p:spPr>
              <a:xfrm>
                <a:off x="1191816" y="3210684"/>
                <a:ext cx="999728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8" name="Ромб 27"/>
              <p:cNvSpPr/>
              <p:nvPr/>
            </p:nvSpPr>
            <p:spPr>
              <a:xfrm>
                <a:off x="1259632" y="3284984"/>
                <a:ext cx="864096" cy="864096"/>
              </a:xfrm>
              <a:prstGeom prst="diamond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rtlCol="0" anchor="ctr"/>
              <a:lstStyle/>
              <a:p>
                <a:pPr algn="ctr"/>
                <a:r>
                  <a:rPr lang="uk-UA" sz="2000" dirty="0" smtClean="0">
                    <a:sym typeface="Wingdings" panose="05000000000000000000" pitchFamily="2" charset="2"/>
                  </a:rPr>
                  <a:t></a:t>
                </a:r>
                <a:endParaRPr lang="uk-UA" sz="2000" dirty="0"/>
              </a:p>
            </p:txBody>
          </p:sp>
        </p:grpSp>
        <p:sp>
          <p:nvSpPr>
            <p:cNvPr id="29" name="Прямоугольник 28"/>
            <p:cNvSpPr/>
            <p:nvPr/>
          </p:nvSpPr>
          <p:spPr>
            <a:xfrm>
              <a:off x="660782" y="3946254"/>
              <a:ext cx="76652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00B0F0"/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ОТ 100 ДО 200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зафиксированными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полномочиями обладают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20 ведомств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, в том числе 7 министерств, 8 служб, 2 агентства (</a:t>
              </a:r>
              <a:r>
                <a:rPr lang="ru-RU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Росавиация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и Управделами Президента) ПФР, ГК </a:t>
              </a:r>
              <a:r>
                <a:rPr lang="ru-RU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Росатом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;</a:t>
              </a:r>
              <a:endPara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95289" y="4711257"/>
              <a:ext cx="8084466" cy="57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179301" y="4779315"/>
              <a:ext cx="450698" cy="450698"/>
              <a:chOff x="1191816" y="3210684"/>
              <a:chExt cx="999728" cy="999728"/>
            </a:xfrm>
          </p:grpSpPr>
          <p:sp>
            <p:nvSpPr>
              <p:cNvPr id="32" name="Ромб 31"/>
              <p:cNvSpPr/>
              <p:nvPr/>
            </p:nvSpPr>
            <p:spPr>
              <a:xfrm>
                <a:off x="1191816" y="3210684"/>
                <a:ext cx="999728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FF4F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3" name="Ромб 32"/>
              <p:cNvSpPr/>
              <p:nvPr/>
            </p:nvSpPr>
            <p:spPr>
              <a:xfrm>
                <a:off x="1259632" y="3284984"/>
                <a:ext cx="864096" cy="864096"/>
              </a:xfrm>
              <a:prstGeom prst="diamond">
                <a:avLst/>
              </a:prstGeom>
              <a:solidFill>
                <a:srgbClr val="FF4F4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rtlCol="0" anchor="ctr"/>
              <a:lstStyle/>
              <a:p>
                <a:pPr algn="ctr"/>
                <a:r>
                  <a:rPr lang="uk-UA" sz="2000" dirty="0" smtClean="0">
                    <a:sym typeface="Wingdings" panose="05000000000000000000" pitchFamily="2" charset="2"/>
                  </a:rPr>
                  <a:t></a:t>
                </a:r>
                <a:endParaRPr lang="uk-UA" sz="2000" dirty="0"/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651209" y="4845691"/>
              <a:ext cx="782854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FF4F4F"/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ОТ 50 ДО 100 ПОЛНОМОЧИЙ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выявлено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у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29 ведомств;</a:t>
              </a:r>
              <a:endPara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95287" y="5468891"/>
              <a:ext cx="8084466" cy="684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69937" y="5601267"/>
              <a:ext cx="450698" cy="450698"/>
              <a:chOff x="1191816" y="3210684"/>
              <a:chExt cx="999728" cy="999728"/>
            </a:xfrm>
          </p:grpSpPr>
          <p:sp>
            <p:nvSpPr>
              <p:cNvPr id="37" name="Ромб 36"/>
              <p:cNvSpPr/>
              <p:nvPr/>
            </p:nvSpPr>
            <p:spPr>
              <a:xfrm>
                <a:off x="1191816" y="3210684"/>
                <a:ext cx="999728" cy="999728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8" name="Ромб 37"/>
              <p:cNvSpPr/>
              <p:nvPr/>
            </p:nvSpPr>
            <p:spPr>
              <a:xfrm>
                <a:off x="1259632" y="3284984"/>
                <a:ext cx="864096" cy="864096"/>
              </a:xfrm>
              <a:prstGeom prst="diamon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08000" rIns="0" rtlCol="0" anchor="ctr"/>
              <a:lstStyle/>
              <a:p>
                <a:pPr algn="ctr"/>
                <a:r>
                  <a:rPr lang="uk-UA" sz="2000" dirty="0" smtClean="0">
                    <a:sym typeface="Wingdings" panose="05000000000000000000" pitchFamily="2" charset="2"/>
                  </a:rPr>
                  <a:t></a:t>
                </a:r>
                <a:endParaRPr lang="uk-UA" sz="2000" dirty="0"/>
              </a:p>
            </p:txBody>
          </p:sp>
        </p:grpSp>
        <p:sp>
          <p:nvSpPr>
            <p:cNvPr id="39" name="Прямоугольник 38"/>
            <p:cNvSpPr/>
            <p:nvPr/>
          </p:nvSpPr>
          <p:spPr>
            <a:xfrm>
              <a:off x="651207" y="5562257"/>
              <a:ext cx="76652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ru-RU" sz="1400" b="1" dirty="0" smtClean="0">
                  <a:solidFill>
                    <a:srgbClr val="FF0000"/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МЕНЕЕ 50 ПОЛНОМОЧИЙ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зафиксировано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в нормативно-правовой базе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12 ведомств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(наименьшее количество – ФОМС (38 ед.), Ростуризм (27 ед.), СВР России (25 ед.))</a:t>
              </a:r>
              <a:endPara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29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 smtClean="0"/>
              <a:t>Количественный </a:t>
            </a:r>
            <a:r>
              <a:rPr lang="ru-RU" sz="1600" dirty="0"/>
              <a:t>анализ: распределение по ФОИВ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5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831864943"/>
              </p:ext>
            </p:extLst>
          </p:nvPr>
        </p:nvGraphicFramePr>
        <p:xfrm>
          <a:off x="250950" y="1340768"/>
          <a:ext cx="87849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13107" y="5841312"/>
            <a:ext cx="8335605" cy="396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ДРУГИЕ – </a:t>
            </a:r>
            <a:r>
              <a:rPr lang="uk-UA" sz="1400" b="1" dirty="0" smtClean="0">
                <a:solidFill>
                  <a:srgbClr val="0052AC"/>
                </a:solidFill>
              </a:rPr>
              <a:t>6084</a:t>
            </a:r>
            <a:endParaRPr lang="uk-UA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Источники полномочий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6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74666832"/>
              </p:ext>
            </p:extLst>
          </p:nvPr>
        </p:nvGraphicFramePr>
        <p:xfrm>
          <a:off x="743496" y="1412776"/>
          <a:ext cx="8400504" cy="487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602832" y="1556588"/>
            <a:ext cx="936104" cy="1440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/>
              <a:t>(14,7 %)</a:t>
            </a:r>
          </a:p>
        </p:txBody>
      </p:sp>
    </p:spTree>
    <p:extLst>
      <p:ext uri="{BB962C8B-B14F-4D97-AF65-F5344CB8AC3E}">
        <p14:creationId xmlns:p14="http://schemas.microsoft.com/office/powerpoint/2010/main" val="202915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Источники полномочий для отдельных </a:t>
            </a:r>
            <a:r>
              <a:rPr lang="ru-RU" sz="1600" dirty="0" smtClean="0"/>
              <a:t>ФОИВ: доля полномочий не из Положения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7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2526051"/>
              </p:ext>
            </p:extLst>
          </p:nvPr>
        </p:nvGraphicFramePr>
        <p:xfrm>
          <a:off x="251520" y="1124744"/>
          <a:ext cx="86698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06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Полномочия руководителя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8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01833839"/>
              </p:ext>
            </p:extLst>
          </p:nvPr>
        </p:nvGraphicFramePr>
        <p:xfrm>
          <a:off x="466726" y="1359337"/>
          <a:ext cx="8353424" cy="532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99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quarter" idx="10"/>
          </p:nvPr>
        </p:nvSpPr>
        <p:spPr bwMode="auto">
          <a:xfrm>
            <a:off x="971550" y="0"/>
            <a:ext cx="8172450" cy="70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z="1600" dirty="0"/>
              <a:t>Полномочия </a:t>
            </a:r>
            <a:r>
              <a:rPr lang="ru-RU" sz="1600" dirty="0" smtClean="0"/>
              <a:t>руководителя: доля по отдельным ФОИВ</a:t>
            </a:r>
            <a:endParaRPr lang="uk-UA" sz="1600" dirty="0"/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9</a:t>
            </a:fld>
            <a:endParaRPr kumimoji="0" lang="ru-RU" smtClean="0">
              <a:cs typeface="Arial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68094487"/>
              </p:ext>
            </p:extLst>
          </p:nvPr>
        </p:nvGraphicFramePr>
        <p:xfrm>
          <a:off x="251520" y="1124744"/>
          <a:ext cx="86698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96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7238</TotalTime>
  <Words>1334</Words>
  <Application>Microsoft Office PowerPoint</Application>
  <PresentationFormat>Экран (4:3)</PresentationFormat>
  <Paragraphs>437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Sergey</cp:lastModifiedBy>
  <cp:revision>1410</cp:revision>
  <cp:lastPrinted>2013-02-28T11:13:10Z</cp:lastPrinted>
  <dcterms:created xsi:type="dcterms:W3CDTF">2012-03-10T12:53:28Z</dcterms:created>
  <dcterms:modified xsi:type="dcterms:W3CDTF">2016-12-08T22:14:41Z</dcterms:modified>
</cp:coreProperties>
</file>